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
  </p:notesMasterIdLst>
  <p:sldIdLst>
    <p:sldId id="259" r:id="rId2"/>
    <p:sldId id="257" r:id="rId3"/>
    <p:sldId id="258" r:id="rId4"/>
  </p:sldIdLst>
  <p:sldSz cx="36576000" cy="27432000"/>
  <p:notesSz cx="7772400" cy="10058400"/>
  <p:defaultTextStyle>
    <a:defPPr>
      <a:defRPr lang="en-US"/>
    </a:defPPr>
    <a:lvl1pPr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1pPr>
    <a:lvl2pPr marL="4318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2pPr>
    <a:lvl3pPr marL="6477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3pPr>
    <a:lvl4pPr marL="8636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4pPr>
    <a:lvl5pPr marL="10795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1" autoAdjust="0"/>
    <p:restoredTop sz="95260" autoAdjust="0"/>
  </p:normalViewPr>
  <p:slideViewPr>
    <p:cSldViewPr>
      <p:cViewPr>
        <p:scale>
          <a:sx n="20" d="100"/>
          <a:sy n="20" d="100"/>
        </p:scale>
        <p:origin x="-87" y="108"/>
      </p:cViewPr>
      <p:guideLst>
        <p:guide orient="horz" pos="2160"/>
        <p:guide pos="2880"/>
      </p:guideLst>
    </p:cSldViewPr>
  </p:slideViewPr>
  <p:outlineViewPr>
    <p:cViewPr varScale="1">
      <p:scale>
        <a:sx n="170" d="200"/>
        <a:sy n="170" d="200"/>
      </p:scale>
      <p:origin x="0" y="0"/>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ebecca\Documents\Spring%2018\CS591\poster%20v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ebecca\Documents\Spring%2018\CS591\poster%20v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Rebecca\Documents\Spring%2018\CS591\poster%20vis.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a:t>Streetlights and Crime by Neighborhood</a:t>
            </a:r>
          </a:p>
        </c:rich>
      </c:tx>
      <c:layout>
        <c:manualLayout>
          <c:xMode val="edge"/>
          <c:yMode val="edge"/>
          <c:x val="0.23877698035572506"/>
          <c:y val="4.4215543986865821E-2"/>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272304946388499"/>
          <c:y val="0.13162803143675483"/>
          <c:w val="0.83872222902171656"/>
          <c:h val="0.84286464068260014"/>
        </c:manualLayout>
      </c:layout>
      <c:scatterChart>
        <c:scatterStyle val="lineMarker"/>
        <c:varyColors val="0"/>
        <c:ser>
          <c:idx val="0"/>
          <c:order val="0"/>
          <c:spPr>
            <a:ln w="19050" cap="rnd">
              <a:noFill/>
              <a:round/>
            </a:ln>
            <a:effectLst/>
          </c:spPr>
          <c:marker>
            <c:symbol val="circle"/>
            <c:size val="14"/>
            <c:spPr>
              <a:solidFill>
                <a:schemeClr val="bg1"/>
              </a:solidFill>
              <a:ln w="47625">
                <a:solidFill>
                  <a:schemeClr val="accent1"/>
                </a:solidFill>
              </a:ln>
              <a:effectLst/>
            </c:spPr>
          </c:marker>
          <c:trendline>
            <c:spPr>
              <a:ln w="19050" cap="rnd">
                <a:solidFill>
                  <a:schemeClr val="accent1"/>
                </a:solidFill>
                <a:prstDash val="sysDot"/>
              </a:ln>
              <a:effectLst/>
            </c:spPr>
            <c:trendlineType val="linear"/>
            <c:dispRSqr val="0"/>
            <c:dispEq val="0"/>
          </c:trendline>
          <c:xVal>
            <c:numRef>
              <c:f>Sheet1!$B$1:$B$25</c:f>
              <c:numCache>
                <c:formatCode>General</c:formatCode>
                <c:ptCount val="25"/>
                <c:pt idx="0">
                  <c:v>1554</c:v>
                </c:pt>
                <c:pt idx="1">
                  <c:v>12245</c:v>
                </c:pt>
                <c:pt idx="2">
                  <c:v>1864</c:v>
                </c:pt>
                <c:pt idx="3">
                  <c:v>2061</c:v>
                </c:pt>
                <c:pt idx="4">
                  <c:v>668</c:v>
                </c:pt>
                <c:pt idx="5">
                  <c:v>4500</c:v>
                </c:pt>
                <c:pt idx="6">
                  <c:v>2281</c:v>
                </c:pt>
                <c:pt idx="7">
                  <c:v>4731</c:v>
                </c:pt>
                <c:pt idx="8">
                  <c:v>91</c:v>
                </c:pt>
                <c:pt idx="9">
                  <c:v>1243</c:v>
                </c:pt>
                <c:pt idx="10">
                  <c:v>2360</c:v>
                </c:pt>
                <c:pt idx="11">
                  <c:v>231</c:v>
                </c:pt>
                <c:pt idx="12">
                  <c:v>2696</c:v>
                </c:pt>
                <c:pt idx="13">
                  <c:v>4188</c:v>
                </c:pt>
                <c:pt idx="14">
                  <c:v>575</c:v>
                </c:pt>
                <c:pt idx="15">
                  <c:v>1936</c:v>
                </c:pt>
                <c:pt idx="16">
                  <c:v>1294</c:v>
                </c:pt>
                <c:pt idx="17">
                  <c:v>4490</c:v>
                </c:pt>
                <c:pt idx="18">
                  <c:v>2518</c:v>
                </c:pt>
                <c:pt idx="19">
                  <c:v>317</c:v>
                </c:pt>
                <c:pt idx="20">
                  <c:v>3419</c:v>
                </c:pt>
                <c:pt idx="21">
                  <c:v>1985</c:v>
                </c:pt>
                <c:pt idx="22">
                  <c:v>3235</c:v>
                </c:pt>
                <c:pt idx="23">
                  <c:v>7978</c:v>
                </c:pt>
                <c:pt idx="24">
                  <c:v>2452</c:v>
                </c:pt>
              </c:numCache>
            </c:numRef>
          </c:xVal>
          <c:yVal>
            <c:numRef>
              <c:f>Sheet1!$C$1:$C$25</c:f>
              <c:numCache>
                <c:formatCode>General</c:formatCode>
                <c:ptCount val="25"/>
                <c:pt idx="0">
                  <c:v>37</c:v>
                </c:pt>
                <c:pt idx="1">
                  <c:v>458</c:v>
                </c:pt>
                <c:pt idx="2">
                  <c:v>16</c:v>
                </c:pt>
                <c:pt idx="3">
                  <c:v>87</c:v>
                </c:pt>
                <c:pt idx="4">
                  <c:v>5</c:v>
                </c:pt>
                <c:pt idx="5">
                  <c:v>111</c:v>
                </c:pt>
                <c:pt idx="6">
                  <c:v>99</c:v>
                </c:pt>
                <c:pt idx="7">
                  <c:v>90</c:v>
                </c:pt>
                <c:pt idx="8">
                  <c:v>9</c:v>
                </c:pt>
                <c:pt idx="9">
                  <c:v>20</c:v>
                </c:pt>
                <c:pt idx="10">
                  <c:v>51</c:v>
                </c:pt>
                <c:pt idx="11">
                  <c:v>2</c:v>
                </c:pt>
                <c:pt idx="12">
                  <c:v>136</c:v>
                </c:pt>
                <c:pt idx="13">
                  <c:v>27</c:v>
                </c:pt>
                <c:pt idx="14">
                  <c:v>11</c:v>
                </c:pt>
                <c:pt idx="15">
                  <c:v>18</c:v>
                </c:pt>
                <c:pt idx="16">
                  <c:v>17</c:v>
                </c:pt>
                <c:pt idx="17">
                  <c:v>71</c:v>
                </c:pt>
                <c:pt idx="18">
                  <c:v>56</c:v>
                </c:pt>
                <c:pt idx="19">
                  <c:v>0</c:v>
                </c:pt>
                <c:pt idx="20">
                  <c:v>90</c:v>
                </c:pt>
                <c:pt idx="21">
                  <c:v>58</c:v>
                </c:pt>
                <c:pt idx="22">
                  <c:v>65</c:v>
                </c:pt>
                <c:pt idx="23">
                  <c:v>271</c:v>
                </c:pt>
                <c:pt idx="24">
                  <c:v>58</c:v>
                </c:pt>
              </c:numCache>
            </c:numRef>
          </c:yVal>
          <c:smooth val="0"/>
        </c:ser>
        <c:dLbls>
          <c:showLegendKey val="0"/>
          <c:showVal val="0"/>
          <c:showCatName val="0"/>
          <c:showSerName val="0"/>
          <c:showPercent val="0"/>
          <c:showBubbleSize val="0"/>
        </c:dLbls>
        <c:axId val="616474816"/>
        <c:axId val="616470504"/>
      </c:scatterChart>
      <c:valAx>
        <c:axId val="616474816"/>
        <c:scaling>
          <c:orientation val="minMax"/>
        </c:scaling>
        <c:delete val="0"/>
        <c:axPos val="b"/>
        <c:title>
          <c:tx>
            <c:rich>
              <a:bodyPr rot="0" spcFirstLastPara="1" vertOverflow="ellipsis" vert="horz" wrap="square" anchor="ctr" anchorCtr="1"/>
              <a:lstStyle/>
              <a:p>
                <a:pPr>
                  <a:defRPr sz="3200" b="0" i="0" u="none" strike="noStrike" kern="1200" baseline="0">
                    <a:solidFill>
                      <a:schemeClr val="tx1">
                        <a:lumMod val="65000"/>
                        <a:lumOff val="35000"/>
                      </a:schemeClr>
                    </a:solidFill>
                    <a:latin typeface="+mn-lt"/>
                    <a:ea typeface="+mn-ea"/>
                    <a:cs typeface="+mn-cs"/>
                  </a:defRPr>
                </a:pPr>
                <a:r>
                  <a:rPr lang="en-US" sz="3200"/>
                  <a:t>Number of Streetlights</a:t>
                </a:r>
              </a:p>
            </c:rich>
          </c:tx>
          <c:layout>
            <c:manualLayout>
              <c:xMode val="edge"/>
              <c:yMode val="edge"/>
              <c:x val="0.35007510830883382"/>
              <c:y val="0.89544202667574513"/>
            </c:manualLayout>
          </c:layout>
          <c:overlay val="0"/>
          <c:spPr>
            <a:noFill/>
            <a:ln>
              <a:noFill/>
            </a:ln>
            <a:effectLst/>
          </c:spPr>
          <c:txPr>
            <a:bodyPr rot="0" spcFirstLastPara="1" vertOverflow="ellipsis" vert="horz" wrap="square" anchor="ctr" anchorCtr="1"/>
            <a:lstStyle/>
            <a:p>
              <a:pPr>
                <a:defRPr sz="3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616470504"/>
        <c:crosses val="autoZero"/>
        <c:crossBetween val="midCat"/>
      </c:valAx>
      <c:valAx>
        <c:axId val="6164705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3200" b="0" i="0" u="none" strike="noStrike" kern="1200" baseline="0">
                    <a:solidFill>
                      <a:schemeClr val="tx1">
                        <a:lumMod val="65000"/>
                        <a:lumOff val="35000"/>
                      </a:schemeClr>
                    </a:solidFill>
                    <a:latin typeface="+mn-lt"/>
                    <a:ea typeface="+mn-ea"/>
                    <a:cs typeface="+mn-cs"/>
                  </a:defRPr>
                </a:pPr>
                <a:r>
                  <a:rPr lang="en-US" sz="3200"/>
                  <a:t>Number of Crimes</a:t>
                </a:r>
              </a:p>
            </c:rich>
          </c:tx>
          <c:layout>
            <c:manualLayout>
              <c:xMode val="edge"/>
              <c:yMode val="edge"/>
              <c:x val="4.0218350683960341E-3"/>
              <c:y val="0.1968346310367034"/>
            </c:manualLayout>
          </c:layout>
          <c:overlay val="0"/>
          <c:spPr>
            <a:noFill/>
            <a:ln>
              <a:noFill/>
            </a:ln>
            <a:effectLst/>
          </c:spPr>
          <c:txPr>
            <a:bodyPr rot="-5400000" spcFirstLastPara="1" vertOverflow="ellipsis" vert="horz" wrap="square" anchor="ctr" anchorCtr="1"/>
            <a:lstStyle/>
            <a:p>
              <a:pPr>
                <a:defRPr sz="3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616474816"/>
        <c:crosses val="autoZero"/>
        <c:crossBetween val="midCat"/>
      </c:valAx>
      <c:spPr>
        <a:noFill/>
        <a:ln>
          <a:solidFill>
            <a:schemeClr val="lt1">
              <a:shade val="50000"/>
            </a:schemeClr>
          </a:solidFill>
        </a:ln>
        <a:effectLst/>
      </c:spPr>
    </c:plotArea>
    <c:plotVisOnly val="1"/>
    <c:dispBlanksAs val="gap"/>
    <c:showDLblsOverMax val="0"/>
  </c:chart>
  <c:spPr>
    <a:noFill/>
    <a:ln>
      <a:noFill/>
    </a:ln>
    <a:effectLst/>
  </c:spPr>
  <c:txPr>
    <a:bodyPr/>
    <a:lstStyle/>
    <a:p>
      <a:pPr>
        <a:defRPr sz="36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Streetlights and Crime</a:t>
            </a:r>
            <a:r>
              <a:rPr lang="en-US" baseline="0"/>
              <a:t> by Neighborhood</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Sheet1!$B$1:$B$25</c:f>
              <c:numCache>
                <c:formatCode>General</c:formatCode>
                <c:ptCount val="25"/>
                <c:pt idx="0">
                  <c:v>1554</c:v>
                </c:pt>
                <c:pt idx="1">
                  <c:v>12245</c:v>
                </c:pt>
                <c:pt idx="2">
                  <c:v>1864</c:v>
                </c:pt>
                <c:pt idx="3">
                  <c:v>2061</c:v>
                </c:pt>
                <c:pt idx="4">
                  <c:v>668</c:v>
                </c:pt>
                <c:pt idx="5">
                  <c:v>4500</c:v>
                </c:pt>
                <c:pt idx="6">
                  <c:v>2281</c:v>
                </c:pt>
                <c:pt idx="7">
                  <c:v>4731</c:v>
                </c:pt>
                <c:pt idx="8">
                  <c:v>91</c:v>
                </c:pt>
                <c:pt idx="9">
                  <c:v>1243</c:v>
                </c:pt>
                <c:pt idx="10">
                  <c:v>2360</c:v>
                </c:pt>
                <c:pt idx="11">
                  <c:v>231</c:v>
                </c:pt>
                <c:pt idx="12">
                  <c:v>2696</c:v>
                </c:pt>
                <c:pt idx="13">
                  <c:v>4188</c:v>
                </c:pt>
                <c:pt idx="14">
                  <c:v>575</c:v>
                </c:pt>
                <c:pt idx="15">
                  <c:v>1936</c:v>
                </c:pt>
                <c:pt idx="16">
                  <c:v>1294</c:v>
                </c:pt>
                <c:pt idx="17">
                  <c:v>4490</c:v>
                </c:pt>
                <c:pt idx="18">
                  <c:v>2518</c:v>
                </c:pt>
                <c:pt idx="19">
                  <c:v>317</c:v>
                </c:pt>
                <c:pt idx="20">
                  <c:v>3419</c:v>
                </c:pt>
                <c:pt idx="21">
                  <c:v>1985</c:v>
                </c:pt>
                <c:pt idx="22">
                  <c:v>3235</c:v>
                </c:pt>
                <c:pt idx="23">
                  <c:v>7978</c:v>
                </c:pt>
                <c:pt idx="24">
                  <c:v>2452</c:v>
                </c:pt>
              </c:numCache>
            </c:numRef>
          </c:xVal>
          <c:yVal>
            <c:numRef>
              <c:f>Sheet1!$C$1:$C$25</c:f>
              <c:numCache>
                <c:formatCode>General</c:formatCode>
                <c:ptCount val="25"/>
                <c:pt idx="0">
                  <c:v>37</c:v>
                </c:pt>
                <c:pt idx="1">
                  <c:v>458</c:v>
                </c:pt>
                <c:pt idx="2">
                  <c:v>16</c:v>
                </c:pt>
                <c:pt idx="3">
                  <c:v>87</c:v>
                </c:pt>
                <c:pt idx="4">
                  <c:v>5</c:v>
                </c:pt>
                <c:pt idx="5">
                  <c:v>111</c:v>
                </c:pt>
                <c:pt idx="6">
                  <c:v>99</c:v>
                </c:pt>
                <c:pt idx="7">
                  <c:v>90</c:v>
                </c:pt>
                <c:pt idx="8">
                  <c:v>9</c:v>
                </c:pt>
                <c:pt idx="9">
                  <c:v>20</c:v>
                </c:pt>
                <c:pt idx="10">
                  <c:v>51</c:v>
                </c:pt>
                <c:pt idx="11">
                  <c:v>2</c:v>
                </c:pt>
                <c:pt idx="12">
                  <c:v>136</c:v>
                </c:pt>
                <c:pt idx="13">
                  <c:v>27</c:v>
                </c:pt>
                <c:pt idx="14">
                  <c:v>11</c:v>
                </c:pt>
                <c:pt idx="15">
                  <c:v>18</c:v>
                </c:pt>
                <c:pt idx="16">
                  <c:v>17</c:v>
                </c:pt>
                <c:pt idx="17">
                  <c:v>71</c:v>
                </c:pt>
                <c:pt idx="18">
                  <c:v>56</c:v>
                </c:pt>
                <c:pt idx="19">
                  <c:v>0</c:v>
                </c:pt>
                <c:pt idx="20">
                  <c:v>90</c:v>
                </c:pt>
                <c:pt idx="21">
                  <c:v>58</c:v>
                </c:pt>
                <c:pt idx="22">
                  <c:v>65</c:v>
                </c:pt>
                <c:pt idx="23">
                  <c:v>271</c:v>
                </c:pt>
                <c:pt idx="24">
                  <c:v>58</c:v>
                </c:pt>
              </c:numCache>
            </c:numRef>
          </c:yVal>
          <c:smooth val="0"/>
        </c:ser>
        <c:dLbls>
          <c:showLegendKey val="0"/>
          <c:showVal val="0"/>
          <c:showCatName val="0"/>
          <c:showSerName val="0"/>
          <c:showPercent val="0"/>
          <c:showBubbleSize val="0"/>
        </c:dLbls>
        <c:axId val="616471288"/>
        <c:axId val="616472464"/>
      </c:scatterChart>
      <c:valAx>
        <c:axId val="61647128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Number of Streetlights</a:t>
                </a:r>
              </a:p>
            </c:rich>
          </c:tx>
          <c:layout>
            <c:manualLayout>
              <c:xMode val="edge"/>
              <c:yMode val="edge"/>
              <c:x val="0.39649821734164375"/>
              <c:y val="0.90689710955941827"/>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6472464"/>
        <c:crosses val="autoZero"/>
        <c:crossBetween val="midCat"/>
      </c:valAx>
      <c:valAx>
        <c:axId val="6164724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Number of Crimes</a:t>
                </a:r>
              </a:p>
            </c:rich>
          </c:tx>
          <c:layout>
            <c:manualLayout>
              <c:xMode val="edge"/>
              <c:yMode val="edge"/>
              <c:x val="9.9735054221119293E-3"/>
              <c:y val="0.38278838646013136"/>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16471288"/>
        <c:crosses val="autoZero"/>
        <c:crossBetween val="midCat"/>
      </c:valAx>
      <c:spPr>
        <a:noFill/>
        <a:ln>
          <a:solidFill>
            <a:schemeClr val="lt1">
              <a:shade val="50000"/>
            </a:schemeClr>
          </a:solid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4320" b="0" i="0" u="none" strike="noStrike" kern="1200" spc="0" baseline="0">
                <a:solidFill>
                  <a:schemeClr val="tx1">
                    <a:lumMod val="65000"/>
                    <a:lumOff val="35000"/>
                  </a:schemeClr>
                </a:solidFill>
                <a:latin typeface="+mn-lt"/>
                <a:ea typeface="+mn-ea"/>
                <a:cs typeface="+mn-cs"/>
              </a:defRPr>
            </a:pPr>
            <a:r>
              <a:rPr lang="en-US"/>
              <a:t>Streetlights and Crime by Neighborhood</a:t>
            </a:r>
          </a:p>
        </c:rich>
      </c:tx>
      <c:layout>
        <c:manualLayout>
          <c:xMode val="edge"/>
          <c:yMode val="edge"/>
          <c:x val="0.25200286740093192"/>
          <c:y val="3.962476079540727E-2"/>
        </c:manualLayout>
      </c:layout>
      <c:overlay val="0"/>
      <c:spPr>
        <a:noFill/>
        <a:ln>
          <a:noFill/>
        </a:ln>
        <a:effectLst/>
      </c:spPr>
      <c:txPr>
        <a:bodyPr rot="0" spcFirstLastPara="1" vertOverflow="ellipsis" vert="horz" wrap="square" anchor="ctr" anchorCtr="1"/>
        <a:lstStyle/>
        <a:p>
          <a:pPr>
            <a:defRPr sz="432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2272305407643395"/>
          <c:y val="0.13564432719031527"/>
          <c:w val="0.83872222902171656"/>
          <c:h val="0.84286464068260014"/>
        </c:manualLayout>
      </c:layout>
      <c:scatterChart>
        <c:scatterStyle val="lineMarker"/>
        <c:varyColors val="0"/>
        <c:ser>
          <c:idx val="0"/>
          <c:order val="0"/>
          <c:spPr>
            <a:ln w="19050" cap="rnd">
              <a:noFill/>
              <a:round/>
            </a:ln>
            <a:effectLst/>
          </c:spPr>
          <c:marker>
            <c:symbol val="circle"/>
            <c:size val="14"/>
            <c:spPr>
              <a:solidFill>
                <a:schemeClr val="bg1"/>
              </a:solidFill>
              <a:ln w="47625">
                <a:solidFill>
                  <a:schemeClr val="accent1"/>
                </a:solidFill>
              </a:ln>
              <a:effectLst/>
            </c:spPr>
          </c:marker>
          <c:trendline>
            <c:spPr>
              <a:ln w="19050" cap="rnd">
                <a:solidFill>
                  <a:schemeClr val="accent1"/>
                </a:solidFill>
                <a:prstDash val="sysDot"/>
              </a:ln>
              <a:effectLst/>
            </c:spPr>
            <c:trendlineType val="linear"/>
            <c:dispRSqr val="0"/>
            <c:dispEq val="0"/>
          </c:trendline>
          <c:xVal>
            <c:numRef>
              <c:f>Sheet1!$B$1:$B$25</c:f>
              <c:numCache>
                <c:formatCode>General</c:formatCode>
                <c:ptCount val="25"/>
                <c:pt idx="0">
                  <c:v>1554</c:v>
                </c:pt>
                <c:pt idx="1">
                  <c:v>12245</c:v>
                </c:pt>
                <c:pt idx="2">
                  <c:v>1864</c:v>
                </c:pt>
                <c:pt idx="3">
                  <c:v>2061</c:v>
                </c:pt>
                <c:pt idx="4">
                  <c:v>668</c:v>
                </c:pt>
                <c:pt idx="5">
                  <c:v>4500</c:v>
                </c:pt>
                <c:pt idx="6">
                  <c:v>2281</c:v>
                </c:pt>
                <c:pt idx="7">
                  <c:v>4731</c:v>
                </c:pt>
                <c:pt idx="8">
                  <c:v>91</c:v>
                </c:pt>
                <c:pt idx="9">
                  <c:v>1243</c:v>
                </c:pt>
                <c:pt idx="10">
                  <c:v>2360</c:v>
                </c:pt>
                <c:pt idx="11">
                  <c:v>231</c:v>
                </c:pt>
                <c:pt idx="12">
                  <c:v>2696</c:v>
                </c:pt>
                <c:pt idx="13">
                  <c:v>4188</c:v>
                </c:pt>
                <c:pt idx="14">
                  <c:v>575</c:v>
                </c:pt>
                <c:pt idx="15">
                  <c:v>1936</c:v>
                </c:pt>
                <c:pt idx="16">
                  <c:v>1294</c:v>
                </c:pt>
                <c:pt idx="17">
                  <c:v>4490</c:v>
                </c:pt>
                <c:pt idx="18">
                  <c:v>2518</c:v>
                </c:pt>
                <c:pt idx="19">
                  <c:v>317</c:v>
                </c:pt>
                <c:pt idx="20">
                  <c:v>3419</c:v>
                </c:pt>
                <c:pt idx="21">
                  <c:v>1985</c:v>
                </c:pt>
                <c:pt idx="22">
                  <c:v>3235</c:v>
                </c:pt>
                <c:pt idx="23">
                  <c:v>7978</c:v>
                </c:pt>
                <c:pt idx="24">
                  <c:v>2452</c:v>
                </c:pt>
              </c:numCache>
            </c:numRef>
          </c:xVal>
          <c:yVal>
            <c:numRef>
              <c:f>Sheet1!$C$1:$C$25</c:f>
              <c:numCache>
                <c:formatCode>General</c:formatCode>
                <c:ptCount val="25"/>
                <c:pt idx="0">
                  <c:v>37</c:v>
                </c:pt>
                <c:pt idx="1">
                  <c:v>458</c:v>
                </c:pt>
                <c:pt idx="2">
                  <c:v>16</c:v>
                </c:pt>
                <c:pt idx="3">
                  <c:v>87</c:v>
                </c:pt>
                <c:pt idx="4">
                  <c:v>5</c:v>
                </c:pt>
                <c:pt idx="5">
                  <c:v>111</c:v>
                </c:pt>
                <c:pt idx="6">
                  <c:v>99</c:v>
                </c:pt>
                <c:pt idx="7">
                  <c:v>90</c:v>
                </c:pt>
                <c:pt idx="8">
                  <c:v>9</c:v>
                </c:pt>
                <c:pt idx="9">
                  <c:v>20</c:v>
                </c:pt>
                <c:pt idx="10">
                  <c:v>51</c:v>
                </c:pt>
                <c:pt idx="11">
                  <c:v>2</c:v>
                </c:pt>
                <c:pt idx="12">
                  <c:v>136</c:v>
                </c:pt>
                <c:pt idx="13">
                  <c:v>27</c:v>
                </c:pt>
                <c:pt idx="14">
                  <c:v>11</c:v>
                </c:pt>
                <c:pt idx="15">
                  <c:v>18</c:v>
                </c:pt>
                <c:pt idx="16">
                  <c:v>17</c:v>
                </c:pt>
                <c:pt idx="17">
                  <c:v>71</c:v>
                </c:pt>
                <c:pt idx="18">
                  <c:v>56</c:v>
                </c:pt>
                <c:pt idx="19">
                  <c:v>0</c:v>
                </c:pt>
                <c:pt idx="20">
                  <c:v>90</c:v>
                </c:pt>
                <c:pt idx="21">
                  <c:v>58</c:v>
                </c:pt>
                <c:pt idx="22">
                  <c:v>65</c:v>
                </c:pt>
                <c:pt idx="23">
                  <c:v>271</c:v>
                </c:pt>
                <c:pt idx="24">
                  <c:v>58</c:v>
                </c:pt>
              </c:numCache>
            </c:numRef>
          </c:yVal>
          <c:smooth val="0"/>
        </c:ser>
        <c:dLbls>
          <c:showLegendKey val="0"/>
          <c:showVal val="0"/>
          <c:showCatName val="0"/>
          <c:showSerName val="0"/>
          <c:showPercent val="0"/>
          <c:showBubbleSize val="0"/>
        </c:dLbls>
        <c:axId val="344928656"/>
        <c:axId val="344930616"/>
      </c:scatterChart>
      <c:valAx>
        <c:axId val="344928656"/>
        <c:scaling>
          <c:orientation val="minMax"/>
        </c:scaling>
        <c:delete val="0"/>
        <c:axPos val="b"/>
        <c:title>
          <c:tx>
            <c:rich>
              <a:bodyPr rot="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r>
                  <a:rPr lang="en-US"/>
                  <a:t>Number of Streetlights</a:t>
                </a:r>
              </a:p>
            </c:rich>
          </c:tx>
          <c:layout>
            <c:manualLayout>
              <c:xMode val="edge"/>
              <c:yMode val="edge"/>
              <c:x val="0.39649821734164375"/>
              <c:y val="0.90689710955941827"/>
            </c:manualLayout>
          </c:layout>
          <c:overlay val="0"/>
          <c:spPr>
            <a:noFill/>
            <a:ln>
              <a:noFill/>
            </a:ln>
            <a:effectLst/>
          </c:spPr>
          <c:txPr>
            <a:bodyPr rot="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344930616"/>
        <c:crosses val="autoZero"/>
        <c:crossBetween val="midCat"/>
      </c:valAx>
      <c:valAx>
        <c:axId val="3449306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r>
                  <a:rPr lang="en-US"/>
                  <a:t>Number of Crimes</a:t>
                </a:r>
              </a:p>
            </c:rich>
          </c:tx>
          <c:layout>
            <c:manualLayout>
              <c:xMode val="edge"/>
              <c:yMode val="edge"/>
              <c:x val="9.9735054221119293E-3"/>
              <c:y val="0.38278838646013136"/>
            </c:manualLayout>
          </c:layout>
          <c:overlay val="0"/>
          <c:spPr>
            <a:noFill/>
            <a:ln>
              <a:noFill/>
            </a:ln>
            <a:effectLst/>
          </c:spPr>
          <c:txPr>
            <a:bodyPr rot="-5400000" spcFirstLastPara="1" vertOverflow="ellipsis" vert="horz" wrap="square" anchor="ctr" anchorCtr="1"/>
            <a:lstStyle/>
            <a:p>
              <a:pPr>
                <a:defRPr sz="36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44928656"/>
        <c:crosses val="autoZero"/>
        <c:crossBetween val="midCat"/>
      </c:valAx>
      <c:spPr>
        <a:noFill/>
        <a:ln>
          <a:solidFill>
            <a:schemeClr val="lt1">
              <a:shade val="50000"/>
            </a:schemeClr>
          </a:solidFill>
        </a:ln>
        <a:effectLst/>
      </c:spPr>
    </c:plotArea>
    <c:plotVisOnly val="1"/>
    <c:dispBlanksAs val="gap"/>
    <c:showDLblsOverMax val="0"/>
  </c:chart>
  <c:spPr>
    <a:noFill/>
    <a:ln>
      <a:noFill/>
    </a:ln>
    <a:effectLst/>
  </c:spPr>
  <c:txPr>
    <a:bodyPr/>
    <a:lstStyle/>
    <a:p>
      <a:pPr>
        <a:defRPr sz="36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Rectangle 1"/>
          <p:cNvSpPr>
            <a:spLocks noGrp="1" noRot="1" noChangeAspect="1" noChangeArrowheads="1"/>
          </p:cNvSpPr>
          <p:nvPr>
            <p:ph type="sldImg"/>
          </p:nvPr>
        </p:nvSpPr>
        <p:spPr bwMode="auto">
          <a:xfrm>
            <a:off x="1371600" y="763588"/>
            <a:ext cx="5027613" cy="37703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sp>
      <p:sp>
        <p:nvSpPr>
          <p:cNvPr id="2050" name="Rectangle 2"/>
          <p:cNvSpPr>
            <a:spLocks noGrp="1" noChangeArrowheads="1"/>
          </p:cNvSpPr>
          <p:nvPr>
            <p:ph type="body"/>
          </p:nvPr>
        </p:nvSpPr>
        <p:spPr bwMode="auto">
          <a:xfrm>
            <a:off x="777875" y="4776788"/>
            <a:ext cx="6216650" cy="4524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endParaRPr lang="x-none" altLang="x-none"/>
          </a:p>
        </p:txBody>
      </p:sp>
      <p:sp>
        <p:nvSpPr>
          <p:cNvPr id="2051" name="Rectangle 3"/>
          <p:cNvSpPr>
            <a:spLocks noGrp="1" noChangeArrowheads="1"/>
          </p:cNvSpPr>
          <p:nvPr>
            <p:ph type="hdr"/>
          </p:nvPr>
        </p:nvSpPr>
        <p:spPr bwMode="auto">
          <a:xfrm>
            <a:off x="0"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endParaRPr lang="en-GB" altLang="x-none"/>
          </a:p>
        </p:txBody>
      </p:sp>
      <p:sp>
        <p:nvSpPr>
          <p:cNvPr id="2052" name="Rectangle 4"/>
          <p:cNvSpPr>
            <a:spLocks noGrp="1" noChangeArrowheads="1"/>
          </p:cNvSpPr>
          <p:nvPr>
            <p:ph type="dt"/>
          </p:nvPr>
        </p:nvSpPr>
        <p:spPr bwMode="auto">
          <a:xfrm>
            <a:off x="4398963"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endParaRPr lang="en-GB" altLang="x-none"/>
          </a:p>
        </p:txBody>
      </p:sp>
      <p:sp>
        <p:nvSpPr>
          <p:cNvPr id="2053" name="Rectangle 5"/>
          <p:cNvSpPr>
            <a:spLocks noGrp="1" noChangeArrowheads="1"/>
          </p:cNvSpPr>
          <p:nvPr>
            <p:ph type="ftr"/>
          </p:nvPr>
        </p:nvSpPr>
        <p:spPr bwMode="auto">
          <a:xfrm>
            <a:off x="0"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endParaRPr lang="en-GB" altLang="x-none"/>
          </a:p>
        </p:txBody>
      </p:sp>
      <p:sp>
        <p:nvSpPr>
          <p:cNvPr id="2054" name="Rectangle 6"/>
          <p:cNvSpPr>
            <a:spLocks noGrp="1" noChangeArrowheads="1"/>
          </p:cNvSpPr>
          <p:nvPr>
            <p:ph type="sldNum"/>
          </p:nvPr>
        </p:nvSpPr>
        <p:spPr bwMode="auto">
          <a:xfrm>
            <a:off x="4398963"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gn="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fld id="{34908484-9DE6-F042-AA4C-444172591826}" type="slidenum">
              <a:rPr lang="en-GB" altLang="x-none"/>
              <a:pPr/>
              <a:t>‹#›</a:t>
            </a:fld>
            <a:endParaRPr lang="en-GB" altLang="x-none"/>
          </a:p>
        </p:txBody>
      </p:sp>
    </p:spTree>
    <p:extLst>
      <p:ext uri="{BB962C8B-B14F-4D97-AF65-F5344CB8AC3E}">
        <p14:creationId xmlns:p14="http://schemas.microsoft.com/office/powerpoint/2010/main" val="1172427556"/>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D9AEC07C-75A4-FA40-BA1F-1AC02CDB4523}" type="slidenum">
              <a:rPr lang="en-GB" altLang="x-none"/>
              <a:pPr/>
              <a:t>1</a:t>
            </a:fld>
            <a:endParaRPr lang="en-GB" altLang="x-none"/>
          </a:p>
        </p:txBody>
      </p:sp>
      <p:sp>
        <p:nvSpPr>
          <p:cNvPr id="4097"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4098"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x-none" altLang="x-none" dirty="0"/>
          </a:p>
        </p:txBody>
      </p:sp>
    </p:spTree>
    <p:extLst>
      <p:ext uri="{BB962C8B-B14F-4D97-AF65-F5344CB8AC3E}">
        <p14:creationId xmlns:p14="http://schemas.microsoft.com/office/powerpoint/2010/main" val="2485510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0" y="4489450"/>
            <a:ext cx="27432000" cy="95504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4572000" y="14408150"/>
            <a:ext cx="27432000" cy="662305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C95D9100-B959-404D-8BAD-5893ACFDD5D3}" type="slidenum">
              <a:rPr lang="en-GB" altLang="x-none"/>
              <a:pPr/>
              <a:t>‹#›</a:t>
            </a:fld>
            <a:endParaRPr lang="en-GB" altLang="x-none"/>
          </a:p>
        </p:txBody>
      </p:sp>
    </p:spTree>
    <p:extLst>
      <p:ext uri="{BB962C8B-B14F-4D97-AF65-F5344CB8AC3E}">
        <p14:creationId xmlns:p14="http://schemas.microsoft.com/office/powerpoint/2010/main" val="13382924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511FA1DA-8A39-1F43-ACED-D9EC8EB5951E}" type="slidenum">
              <a:rPr lang="en-GB" altLang="x-none"/>
              <a:pPr/>
              <a:t>‹#›</a:t>
            </a:fld>
            <a:endParaRPr lang="en-GB" altLang="x-none"/>
          </a:p>
        </p:txBody>
      </p:sp>
    </p:spTree>
    <p:extLst>
      <p:ext uri="{BB962C8B-B14F-4D97-AF65-F5344CB8AC3E}">
        <p14:creationId xmlns:p14="http://schemas.microsoft.com/office/powerpoint/2010/main" val="40046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516013" y="1093788"/>
            <a:ext cx="8228012" cy="2342673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828800" y="1093788"/>
            <a:ext cx="24534813" cy="2342673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AFC651C9-7FF1-394B-B31B-CA6F9014019D}" type="slidenum">
              <a:rPr lang="en-GB" altLang="x-none"/>
              <a:pPr/>
              <a:t>‹#›</a:t>
            </a:fld>
            <a:endParaRPr lang="en-GB" altLang="x-none"/>
          </a:p>
        </p:txBody>
      </p:sp>
    </p:spTree>
    <p:extLst>
      <p:ext uri="{BB962C8B-B14F-4D97-AF65-F5344CB8AC3E}">
        <p14:creationId xmlns:p14="http://schemas.microsoft.com/office/powerpoint/2010/main" val="903009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729B094D-8F15-314C-9987-E3045643C233}" type="slidenum">
              <a:rPr lang="en-GB" altLang="x-none"/>
              <a:pPr/>
              <a:t>‹#›</a:t>
            </a:fld>
            <a:endParaRPr lang="en-GB" altLang="x-none"/>
          </a:p>
        </p:txBody>
      </p:sp>
    </p:spTree>
    <p:extLst>
      <p:ext uri="{BB962C8B-B14F-4D97-AF65-F5344CB8AC3E}">
        <p14:creationId xmlns:p14="http://schemas.microsoft.com/office/powerpoint/2010/main" val="2085560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0" y="6838950"/>
            <a:ext cx="31546800" cy="11410950"/>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2495550" y="18357850"/>
            <a:ext cx="31546800" cy="600075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idx="10"/>
          </p:nvPr>
        </p:nvSpPr>
        <p:spPr/>
        <p:txBody>
          <a:bodyPr/>
          <a:lstStyle>
            <a:lvl1pPr>
              <a:defRPr/>
            </a:lvl1pPr>
          </a:lstStyle>
          <a:p>
            <a:endParaRPr lang="en-GB" altLang="x-none"/>
          </a:p>
        </p:txBody>
      </p:sp>
      <p:sp>
        <p:nvSpPr>
          <p:cNvPr id="5" name="Footer Placeholder 4"/>
          <p:cNvSpPr>
            <a:spLocks noGrp="1"/>
          </p:cNvSpPr>
          <p:nvPr>
            <p:ph type="ftr" idx="11"/>
          </p:nvPr>
        </p:nvSpPr>
        <p:spPr/>
        <p:txBody>
          <a:bodyPr/>
          <a:lstStyle>
            <a:lvl1pPr>
              <a:defRPr/>
            </a:lvl1pPr>
          </a:lstStyle>
          <a:p>
            <a:endParaRPr lang="en-GB" altLang="x-none"/>
          </a:p>
        </p:txBody>
      </p:sp>
      <p:sp>
        <p:nvSpPr>
          <p:cNvPr id="6" name="Slide Number Placeholder 5"/>
          <p:cNvSpPr>
            <a:spLocks noGrp="1"/>
          </p:cNvSpPr>
          <p:nvPr>
            <p:ph type="sldNum" idx="12"/>
          </p:nvPr>
        </p:nvSpPr>
        <p:spPr/>
        <p:txBody>
          <a:bodyPr/>
          <a:lstStyle>
            <a:lvl1pPr>
              <a:defRPr/>
            </a:lvl1pPr>
          </a:lstStyle>
          <a:p>
            <a:fld id="{07511EBB-8F04-3143-A63A-DE16057AB4CF}" type="slidenum">
              <a:rPr lang="en-GB" altLang="x-none"/>
              <a:pPr/>
              <a:t>‹#›</a:t>
            </a:fld>
            <a:endParaRPr lang="en-GB" altLang="x-none"/>
          </a:p>
        </p:txBody>
      </p:sp>
    </p:spTree>
    <p:extLst>
      <p:ext uri="{BB962C8B-B14F-4D97-AF65-F5344CB8AC3E}">
        <p14:creationId xmlns:p14="http://schemas.microsoft.com/office/powerpoint/2010/main" val="784951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828800" y="6418263"/>
            <a:ext cx="16381413" cy="181022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8362613" y="6418263"/>
            <a:ext cx="16381412" cy="181022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idx="10"/>
          </p:nvPr>
        </p:nvSpPr>
        <p:spPr/>
        <p:txBody>
          <a:bodyPr/>
          <a:lstStyle>
            <a:lvl1pPr>
              <a:defRPr/>
            </a:lvl1pPr>
          </a:lstStyle>
          <a:p>
            <a:endParaRPr lang="en-GB" altLang="x-none"/>
          </a:p>
        </p:txBody>
      </p:sp>
      <p:sp>
        <p:nvSpPr>
          <p:cNvPr id="6" name="Footer Placeholder 5"/>
          <p:cNvSpPr>
            <a:spLocks noGrp="1"/>
          </p:cNvSpPr>
          <p:nvPr>
            <p:ph type="ftr" idx="11"/>
          </p:nvPr>
        </p:nvSpPr>
        <p:spPr/>
        <p:txBody>
          <a:bodyPr/>
          <a:lstStyle>
            <a:lvl1pPr>
              <a:defRPr/>
            </a:lvl1pPr>
          </a:lstStyle>
          <a:p>
            <a:endParaRPr lang="en-GB" altLang="x-none"/>
          </a:p>
        </p:txBody>
      </p:sp>
      <p:sp>
        <p:nvSpPr>
          <p:cNvPr id="7" name="Slide Number Placeholder 6"/>
          <p:cNvSpPr>
            <a:spLocks noGrp="1"/>
          </p:cNvSpPr>
          <p:nvPr>
            <p:ph type="sldNum" idx="12"/>
          </p:nvPr>
        </p:nvSpPr>
        <p:spPr/>
        <p:txBody>
          <a:bodyPr/>
          <a:lstStyle>
            <a:lvl1pPr>
              <a:defRPr/>
            </a:lvl1pPr>
          </a:lstStyle>
          <a:p>
            <a:fld id="{EA67221A-1568-0C45-8C59-2D110DE5A554}" type="slidenum">
              <a:rPr lang="en-GB" altLang="x-none"/>
              <a:pPr/>
              <a:t>‹#›</a:t>
            </a:fld>
            <a:endParaRPr lang="en-GB" altLang="x-none"/>
          </a:p>
        </p:txBody>
      </p:sp>
    </p:spTree>
    <p:extLst>
      <p:ext uri="{BB962C8B-B14F-4D97-AF65-F5344CB8AC3E}">
        <p14:creationId xmlns:p14="http://schemas.microsoft.com/office/powerpoint/2010/main" val="686371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3" y="1460500"/>
            <a:ext cx="31546800" cy="5302250"/>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519363" y="6724650"/>
            <a:ext cx="15473362" cy="32956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19363" y="10020300"/>
            <a:ext cx="15473362" cy="147383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8516600" y="6724650"/>
            <a:ext cx="15549563" cy="32956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8516600" y="10020300"/>
            <a:ext cx="15549563" cy="147383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idx="10"/>
          </p:nvPr>
        </p:nvSpPr>
        <p:spPr/>
        <p:txBody>
          <a:bodyPr/>
          <a:lstStyle>
            <a:lvl1pPr>
              <a:defRPr/>
            </a:lvl1pPr>
          </a:lstStyle>
          <a:p>
            <a:endParaRPr lang="en-GB" altLang="x-none"/>
          </a:p>
        </p:txBody>
      </p:sp>
      <p:sp>
        <p:nvSpPr>
          <p:cNvPr id="8" name="Footer Placeholder 7"/>
          <p:cNvSpPr>
            <a:spLocks noGrp="1"/>
          </p:cNvSpPr>
          <p:nvPr>
            <p:ph type="ftr" idx="11"/>
          </p:nvPr>
        </p:nvSpPr>
        <p:spPr/>
        <p:txBody>
          <a:bodyPr/>
          <a:lstStyle>
            <a:lvl1pPr>
              <a:defRPr/>
            </a:lvl1pPr>
          </a:lstStyle>
          <a:p>
            <a:endParaRPr lang="en-GB" altLang="x-none"/>
          </a:p>
        </p:txBody>
      </p:sp>
      <p:sp>
        <p:nvSpPr>
          <p:cNvPr id="9" name="Slide Number Placeholder 8"/>
          <p:cNvSpPr>
            <a:spLocks noGrp="1"/>
          </p:cNvSpPr>
          <p:nvPr>
            <p:ph type="sldNum" idx="12"/>
          </p:nvPr>
        </p:nvSpPr>
        <p:spPr/>
        <p:txBody>
          <a:bodyPr/>
          <a:lstStyle>
            <a:lvl1pPr>
              <a:defRPr/>
            </a:lvl1pPr>
          </a:lstStyle>
          <a:p>
            <a:fld id="{8805D0CC-AE87-EF4B-85E6-38580FB14346}" type="slidenum">
              <a:rPr lang="en-GB" altLang="x-none"/>
              <a:pPr/>
              <a:t>‹#›</a:t>
            </a:fld>
            <a:endParaRPr lang="en-GB" altLang="x-none"/>
          </a:p>
        </p:txBody>
      </p:sp>
    </p:spTree>
    <p:extLst>
      <p:ext uri="{BB962C8B-B14F-4D97-AF65-F5344CB8AC3E}">
        <p14:creationId xmlns:p14="http://schemas.microsoft.com/office/powerpoint/2010/main" val="1712426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idx="10"/>
          </p:nvPr>
        </p:nvSpPr>
        <p:spPr/>
        <p:txBody>
          <a:bodyPr/>
          <a:lstStyle>
            <a:lvl1pPr>
              <a:defRPr/>
            </a:lvl1pPr>
          </a:lstStyle>
          <a:p>
            <a:endParaRPr lang="en-GB" altLang="x-none"/>
          </a:p>
        </p:txBody>
      </p:sp>
      <p:sp>
        <p:nvSpPr>
          <p:cNvPr id="4" name="Footer Placeholder 3"/>
          <p:cNvSpPr>
            <a:spLocks noGrp="1"/>
          </p:cNvSpPr>
          <p:nvPr>
            <p:ph type="ftr" idx="11"/>
          </p:nvPr>
        </p:nvSpPr>
        <p:spPr/>
        <p:txBody>
          <a:bodyPr/>
          <a:lstStyle>
            <a:lvl1pPr>
              <a:defRPr/>
            </a:lvl1pPr>
          </a:lstStyle>
          <a:p>
            <a:endParaRPr lang="en-GB" altLang="x-none"/>
          </a:p>
        </p:txBody>
      </p:sp>
      <p:sp>
        <p:nvSpPr>
          <p:cNvPr id="5" name="Slide Number Placeholder 4"/>
          <p:cNvSpPr>
            <a:spLocks noGrp="1"/>
          </p:cNvSpPr>
          <p:nvPr>
            <p:ph type="sldNum" idx="12"/>
          </p:nvPr>
        </p:nvSpPr>
        <p:spPr/>
        <p:txBody>
          <a:bodyPr/>
          <a:lstStyle>
            <a:lvl1pPr>
              <a:defRPr/>
            </a:lvl1pPr>
          </a:lstStyle>
          <a:p>
            <a:fld id="{FA460A07-2DF4-7349-A31B-15A93D415986}" type="slidenum">
              <a:rPr lang="en-GB" altLang="x-none"/>
              <a:pPr/>
              <a:t>‹#›</a:t>
            </a:fld>
            <a:endParaRPr lang="en-GB" altLang="x-none"/>
          </a:p>
        </p:txBody>
      </p:sp>
    </p:spTree>
    <p:extLst>
      <p:ext uri="{BB962C8B-B14F-4D97-AF65-F5344CB8AC3E}">
        <p14:creationId xmlns:p14="http://schemas.microsoft.com/office/powerpoint/2010/main" val="178062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idx="10"/>
          </p:nvPr>
        </p:nvSpPr>
        <p:spPr/>
        <p:txBody>
          <a:bodyPr/>
          <a:lstStyle>
            <a:lvl1pPr>
              <a:defRPr/>
            </a:lvl1pPr>
          </a:lstStyle>
          <a:p>
            <a:endParaRPr lang="en-GB" altLang="x-none"/>
          </a:p>
        </p:txBody>
      </p:sp>
      <p:sp>
        <p:nvSpPr>
          <p:cNvPr id="3" name="Footer Placeholder 2"/>
          <p:cNvSpPr>
            <a:spLocks noGrp="1"/>
          </p:cNvSpPr>
          <p:nvPr>
            <p:ph type="ftr" idx="11"/>
          </p:nvPr>
        </p:nvSpPr>
        <p:spPr/>
        <p:txBody>
          <a:bodyPr/>
          <a:lstStyle>
            <a:lvl1pPr>
              <a:defRPr/>
            </a:lvl1pPr>
          </a:lstStyle>
          <a:p>
            <a:endParaRPr lang="en-GB" altLang="x-none"/>
          </a:p>
        </p:txBody>
      </p:sp>
      <p:sp>
        <p:nvSpPr>
          <p:cNvPr id="4" name="Slide Number Placeholder 3"/>
          <p:cNvSpPr>
            <a:spLocks noGrp="1"/>
          </p:cNvSpPr>
          <p:nvPr>
            <p:ph type="sldNum" idx="12"/>
          </p:nvPr>
        </p:nvSpPr>
        <p:spPr/>
        <p:txBody>
          <a:bodyPr/>
          <a:lstStyle>
            <a:lvl1pPr>
              <a:defRPr/>
            </a:lvl1pPr>
          </a:lstStyle>
          <a:p>
            <a:fld id="{9D76B9AF-FBF0-CD47-8071-F641C4853AA9}" type="slidenum">
              <a:rPr lang="en-GB" altLang="x-none"/>
              <a:pPr/>
              <a:t>‹#›</a:t>
            </a:fld>
            <a:endParaRPr lang="en-GB" altLang="x-none"/>
          </a:p>
        </p:txBody>
      </p:sp>
    </p:spTree>
    <p:extLst>
      <p:ext uri="{BB962C8B-B14F-4D97-AF65-F5344CB8AC3E}">
        <p14:creationId xmlns:p14="http://schemas.microsoft.com/office/powerpoint/2010/main" val="1255414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3" y="1828800"/>
            <a:ext cx="11796712" cy="64008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15549563" y="3949700"/>
            <a:ext cx="18516600" cy="194945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519363" y="8229600"/>
            <a:ext cx="11796712" cy="1524635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idx="10"/>
          </p:nvPr>
        </p:nvSpPr>
        <p:spPr/>
        <p:txBody>
          <a:bodyPr/>
          <a:lstStyle>
            <a:lvl1pPr>
              <a:defRPr/>
            </a:lvl1pPr>
          </a:lstStyle>
          <a:p>
            <a:endParaRPr lang="en-GB" altLang="x-none"/>
          </a:p>
        </p:txBody>
      </p:sp>
      <p:sp>
        <p:nvSpPr>
          <p:cNvPr id="6" name="Footer Placeholder 5"/>
          <p:cNvSpPr>
            <a:spLocks noGrp="1"/>
          </p:cNvSpPr>
          <p:nvPr>
            <p:ph type="ftr" idx="11"/>
          </p:nvPr>
        </p:nvSpPr>
        <p:spPr/>
        <p:txBody>
          <a:bodyPr/>
          <a:lstStyle>
            <a:lvl1pPr>
              <a:defRPr/>
            </a:lvl1pPr>
          </a:lstStyle>
          <a:p>
            <a:endParaRPr lang="en-GB" altLang="x-none"/>
          </a:p>
        </p:txBody>
      </p:sp>
      <p:sp>
        <p:nvSpPr>
          <p:cNvPr id="7" name="Slide Number Placeholder 6"/>
          <p:cNvSpPr>
            <a:spLocks noGrp="1"/>
          </p:cNvSpPr>
          <p:nvPr>
            <p:ph type="sldNum" idx="12"/>
          </p:nvPr>
        </p:nvSpPr>
        <p:spPr/>
        <p:txBody>
          <a:bodyPr/>
          <a:lstStyle>
            <a:lvl1pPr>
              <a:defRPr/>
            </a:lvl1pPr>
          </a:lstStyle>
          <a:p>
            <a:fld id="{2586BA42-3499-DE45-988E-EA02D972C01A}" type="slidenum">
              <a:rPr lang="en-GB" altLang="x-none"/>
              <a:pPr/>
              <a:t>‹#›</a:t>
            </a:fld>
            <a:endParaRPr lang="en-GB" altLang="x-none"/>
          </a:p>
        </p:txBody>
      </p:sp>
    </p:spTree>
    <p:extLst>
      <p:ext uri="{BB962C8B-B14F-4D97-AF65-F5344CB8AC3E}">
        <p14:creationId xmlns:p14="http://schemas.microsoft.com/office/powerpoint/2010/main" val="72919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3" y="1828800"/>
            <a:ext cx="11796712" cy="64008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15549563" y="3949700"/>
            <a:ext cx="18516600" cy="19494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2519363" y="8229600"/>
            <a:ext cx="11796712" cy="1524635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idx="10"/>
          </p:nvPr>
        </p:nvSpPr>
        <p:spPr/>
        <p:txBody>
          <a:bodyPr/>
          <a:lstStyle>
            <a:lvl1pPr>
              <a:defRPr/>
            </a:lvl1pPr>
          </a:lstStyle>
          <a:p>
            <a:endParaRPr lang="en-GB" altLang="x-none"/>
          </a:p>
        </p:txBody>
      </p:sp>
      <p:sp>
        <p:nvSpPr>
          <p:cNvPr id="6" name="Footer Placeholder 5"/>
          <p:cNvSpPr>
            <a:spLocks noGrp="1"/>
          </p:cNvSpPr>
          <p:nvPr>
            <p:ph type="ftr" idx="11"/>
          </p:nvPr>
        </p:nvSpPr>
        <p:spPr/>
        <p:txBody>
          <a:bodyPr/>
          <a:lstStyle>
            <a:lvl1pPr>
              <a:defRPr/>
            </a:lvl1pPr>
          </a:lstStyle>
          <a:p>
            <a:endParaRPr lang="en-GB" altLang="x-none"/>
          </a:p>
        </p:txBody>
      </p:sp>
      <p:sp>
        <p:nvSpPr>
          <p:cNvPr id="7" name="Slide Number Placeholder 6"/>
          <p:cNvSpPr>
            <a:spLocks noGrp="1"/>
          </p:cNvSpPr>
          <p:nvPr>
            <p:ph type="sldNum" idx="12"/>
          </p:nvPr>
        </p:nvSpPr>
        <p:spPr/>
        <p:txBody>
          <a:bodyPr/>
          <a:lstStyle>
            <a:lvl1pPr>
              <a:defRPr/>
            </a:lvl1pPr>
          </a:lstStyle>
          <a:p>
            <a:fld id="{A20CC87D-1F8E-274E-B68B-FC8DBEBF70F8}" type="slidenum">
              <a:rPr lang="en-GB" altLang="x-none"/>
              <a:pPr/>
              <a:t>‹#›</a:t>
            </a:fld>
            <a:endParaRPr lang="en-GB" altLang="x-none"/>
          </a:p>
        </p:txBody>
      </p:sp>
    </p:spTree>
    <p:extLst>
      <p:ext uri="{BB962C8B-B14F-4D97-AF65-F5344CB8AC3E}">
        <p14:creationId xmlns:p14="http://schemas.microsoft.com/office/powerpoint/2010/main" val="1968220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1828800" y="1093788"/>
            <a:ext cx="32915225" cy="4578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ctr" anchorCtr="0" compatLnSpc="1">
            <a:prstTxWarp prst="textNoShape">
              <a:avLst/>
            </a:prstTxWarp>
          </a:bodyPr>
          <a:lstStyle/>
          <a:p>
            <a:pPr lvl="0"/>
            <a:r>
              <a:rPr lang="en-US" altLang="x-none"/>
              <a:t>Click to edit the title text format</a:t>
            </a:r>
          </a:p>
        </p:txBody>
      </p:sp>
      <p:sp>
        <p:nvSpPr>
          <p:cNvPr id="1026" name="Rectangle 2"/>
          <p:cNvSpPr>
            <a:spLocks noGrp="1" noChangeArrowheads="1"/>
          </p:cNvSpPr>
          <p:nvPr>
            <p:ph type="body" idx="1"/>
          </p:nvPr>
        </p:nvSpPr>
        <p:spPr bwMode="auto">
          <a:xfrm>
            <a:off x="1828800" y="6418263"/>
            <a:ext cx="32915225" cy="181022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x-none"/>
              <a:t>Click to edit the outline text format</a:t>
            </a:r>
          </a:p>
          <a:p>
            <a:pPr lvl="1"/>
            <a:r>
              <a:rPr lang="en-US" altLang="x-none"/>
              <a:t>Second Outline Level</a:t>
            </a:r>
          </a:p>
          <a:p>
            <a:pPr lvl="2"/>
            <a:r>
              <a:rPr lang="en-US" altLang="x-none"/>
              <a:t>Third Outline Level</a:t>
            </a:r>
          </a:p>
          <a:p>
            <a:pPr lvl="3"/>
            <a:r>
              <a:rPr lang="en-US" altLang="x-none"/>
              <a:t>Fourth Outline Level</a:t>
            </a:r>
          </a:p>
          <a:p>
            <a:pPr lvl="4"/>
            <a:r>
              <a:rPr lang="en-US" altLang="x-none"/>
              <a:t>Fifth Outline Level</a:t>
            </a:r>
          </a:p>
          <a:p>
            <a:pPr lvl="4"/>
            <a:r>
              <a:rPr lang="en-US" altLang="x-none"/>
              <a:t>Sixth Outline Level</a:t>
            </a:r>
          </a:p>
          <a:p>
            <a:pPr lvl="4"/>
            <a:r>
              <a:rPr lang="en-US" altLang="x-none"/>
              <a:t>Seventh Outline Level</a:t>
            </a:r>
          </a:p>
          <a:p>
            <a:pPr lvl="4"/>
            <a:r>
              <a:rPr lang="en-US" altLang="x-none"/>
              <a:t>Eighth Outline Level</a:t>
            </a:r>
          </a:p>
          <a:p>
            <a:pPr lvl="4"/>
            <a:r>
              <a:rPr lang="en-US" altLang="x-none"/>
              <a:t>Ninth Outline Level</a:t>
            </a:r>
          </a:p>
        </p:txBody>
      </p:sp>
      <p:sp>
        <p:nvSpPr>
          <p:cNvPr id="1027" name="Rectangle 3"/>
          <p:cNvSpPr>
            <a:spLocks noGrp="1" noChangeArrowheads="1"/>
          </p:cNvSpPr>
          <p:nvPr>
            <p:ph type="dt"/>
          </p:nvPr>
        </p:nvSpPr>
        <p:spPr bwMode="auto">
          <a:xfrm>
            <a:off x="1828800" y="24990425"/>
            <a:ext cx="8520113" cy="1890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nSpc>
                <a:spcPct val="116000"/>
              </a:lnSpc>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Nimbus Roman No9 L" charset="0"/>
                <a:ea typeface="+mn-ea"/>
                <a:cs typeface="+mn-cs"/>
              </a:defRPr>
            </a:lvl1pPr>
          </a:lstStyle>
          <a:p>
            <a:endParaRPr lang="en-GB" altLang="x-none"/>
          </a:p>
        </p:txBody>
      </p:sp>
      <p:sp>
        <p:nvSpPr>
          <p:cNvPr id="1028" name="Rectangle 4"/>
          <p:cNvSpPr>
            <a:spLocks noGrp="1" noChangeArrowheads="1"/>
          </p:cNvSpPr>
          <p:nvPr>
            <p:ph type="ftr"/>
          </p:nvPr>
        </p:nvSpPr>
        <p:spPr bwMode="auto">
          <a:xfrm>
            <a:off x="12509500" y="24990425"/>
            <a:ext cx="11591925" cy="1890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ctr">
              <a:lnSpc>
                <a:spcPct val="116000"/>
              </a:lnSpc>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 pos="10858500" algn="l"/>
                <a:tab pos="11582400" algn="l"/>
              </a:tabLst>
              <a:defRPr sz="1400">
                <a:solidFill>
                  <a:srgbClr val="000000"/>
                </a:solidFill>
                <a:latin typeface="Nimbus Roman No9 L" charset="0"/>
                <a:ea typeface="+mn-ea"/>
                <a:cs typeface="+mn-cs"/>
              </a:defRPr>
            </a:lvl1pPr>
          </a:lstStyle>
          <a:p>
            <a:endParaRPr lang="en-GB" altLang="x-none"/>
          </a:p>
        </p:txBody>
      </p:sp>
      <p:sp>
        <p:nvSpPr>
          <p:cNvPr id="1029" name="Rectangle 5"/>
          <p:cNvSpPr>
            <a:spLocks noGrp="1" noChangeArrowheads="1"/>
          </p:cNvSpPr>
          <p:nvPr>
            <p:ph type="sldNum"/>
          </p:nvPr>
        </p:nvSpPr>
        <p:spPr bwMode="auto">
          <a:xfrm>
            <a:off x="26223913" y="24990425"/>
            <a:ext cx="8520112" cy="1890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lnSpc>
                <a:spcPct val="116000"/>
              </a:lnSpc>
              <a:tabLst>
                <a:tab pos="723900" algn="l"/>
                <a:tab pos="1447800" algn="l"/>
                <a:tab pos="2171700" algn="l"/>
                <a:tab pos="2895600" algn="l"/>
                <a:tab pos="3619500" algn="l"/>
                <a:tab pos="4343400" algn="l"/>
                <a:tab pos="5067300" algn="l"/>
                <a:tab pos="5791200" algn="l"/>
                <a:tab pos="6515100" algn="l"/>
                <a:tab pos="7239000" algn="l"/>
                <a:tab pos="7962900" algn="l"/>
              </a:tabLst>
              <a:defRPr sz="1400">
                <a:solidFill>
                  <a:srgbClr val="000000"/>
                </a:solidFill>
                <a:latin typeface="Nimbus Roman No9 L" charset="0"/>
                <a:ea typeface="+mn-ea"/>
                <a:cs typeface="+mn-cs"/>
              </a:defRPr>
            </a:lvl1pPr>
          </a:lstStyle>
          <a:p>
            <a:fld id="{AD74203F-F9AA-184C-B023-F705B72C1A29}" type="slidenum">
              <a:rPr lang="en-GB" altLang="x-none"/>
              <a:pPr/>
              <a:t>‹#›</a:t>
            </a:fld>
            <a:endParaRPr lang="en-GB" altLang="x-non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457200" rtl="0" eaLnBrk="1" fontAlgn="base" hangingPunct="1">
        <a:lnSpc>
          <a:spcPct val="124000"/>
        </a:lnSpc>
        <a:spcBef>
          <a:spcPct val="0"/>
        </a:spcBef>
        <a:spcAft>
          <a:spcPct val="0"/>
        </a:spcAft>
        <a:buClr>
          <a:srgbClr val="000000"/>
        </a:buClr>
        <a:buSzPct val="45000"/>
        <a:buFont typeface="Wingdings" charset="2"/>
        <a:defRPr sz="4400" kern="1200">
          <a:solidFill>
            <a:srgbClr val="000000"/>
          </a:solidFill>
          <a:latin typeface="+mj-lt"/>
          <a:ea typeface="+mj-ea"/>
          <a:cs typeface="+mj-cs"/>
        </a:defRPr>
      </a:lvl1pPr>
      <a:lvl2pPr marL="4318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2pPr>
      <a:lvl3pPr marL="6477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3pPr>
      <a:lvl4pPr marL="8636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4pPr>
      <a:lvl5pPr marL="10795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5pPr>
      <a:lvl6pPr marL="15367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6pPr>
      <a:lvl7pPr marL="19939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7pPr>
      <a:lvl8pPr marL="24511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8pPr>
      <a:lvl9pPr marL="2908300" indent="-215900" algn="ctr" defTabSz="457200" rtl="0" eaLnBrk="1" fontAlgn="base" hangingPunct="1">
        <a:lnSpc>
          <a:spcPct val="124000"/>
        </a:lnSpc>
        <a:spcBef>
          <a:spcPct val="0"/>
        </a:spcBef>
        <a:spcAft>
          <a:spcPct val="0"/>
        </a:spcAft>
        <a:buClr>
          <a:srgbClr val="000000"/>
        </a:buClr>
        <a:buSzPct val="45000"/>
        <a:buFont typeface="Wingdings" charset="2"/>
        <a:defRPr sz="4400">
          <a:solidFill>
            <a:srgbClr val="000000"/>
          </a:solidFill>
          <a:latin typeface="Arial" charset="0"/>
          <a:ea typeface="DejaVu Sans" charset="0"/>
          <a:cs typeface="DejaVu Sans" charset="0"/>
        </a:defRPr>
      </a:lvl9pPr>
    </p:titleStyle>
    <p:bodyStyle>
      <a:lvl1pPr marL="431800" indent="-323850" algn="l" defTabSz="457200" rtl="0" eaLnBrk="1" fontAlgn="base" hangingPunct="1">
        <a:lnSpc>
          <a:spcPct val="124000"/>
        </a:lnSpc>
        <a:spcBef>
          <a:spcPct val="0"/>
        </a:spcBef>
        <a:spcAft>
          <a:spcPts val="1425"/>
        </a:spcAft>
        <a:buClr>
          <a:srgbClr val="000000"/>
        </a:buClr>
        <a:buSzPct val="45000"/>
        <a:buFont typeface="Wingdings" charset="2"/>
        <a:buChar char=""/>
        <a:defRPr sz="3200" kern="1200">
          <a:solidFill>
            <a:srgbClr val="000000"/>
          </a:solidFill>
          <a:latin typeface="+mn-lt"/>
          <a:ea typeface="+mn-ea"/>
          <a:cs typeface="+mn-cs"/>
        </a:defRPr>
      </a:lvl1pPr>
      <a:lvl2pPr marL="863600" indent="-287338" algn="l" defTabSz="457200" rtl="0" eaLnBrk="1" fontAlgn="base" hangingPunct="1">
        <a:lnSpc>
          <a:spcPct val="124000"/>
        </a:lnSpc>
        <a:spcBef>
          <a:spcPct val="0"/>
        </a:spcBef>
        <a:spcAft>
          <a:spcPts val="1138"/>
        </a:spcAft>
        <a:buClr>
          <a:srgbClr val="000000"/>
        </a:buClr>
        <a:buSzPct val="75000"/>
        <a:buFont typeface="Symbol" charset="2"/>
        <a:buChar char=""/>
        <a:defRPr sz="2800" kern="1200">
          <a:solidFill>
            <a:srgbClr val="000000"/>
          </a:solidFill>
          <a:latin typeface="+mn-lt"/>
          <a:ea typeface="+mn-ea"/>
          <a:cs typeface="+mn-cs"/>
        </a:defRPr>
      </a:lvl2pPr>
      <a:lvl3pPr marL="1295400" indent="-215900" algn="l" defTabSz="457200" rtl="0" eaLnBrk="1" fontAlgn="base" hangingPunct="1">
        <a:lnSpc>
          <a:spcPct val="124000"/>
        </a:lnSpc>
        <a:spcBef>
          <a:spcPct val="0"/>
        </a:spcBef>
        <a:spcAft>
          <a:spcPts val="850"/>
        </a:spcAft>
        <a:buClr>
          <a:srgbClr val="000000"/>
        </a:buClr>
        <a:buSzPct val="45000"/>
        <a:buFont typeface="Wingdings" charset="2"/>
        <a:buChar char=""/>
        <a:defRPr sz="2400" kern="1200">
          <a:solidFill>
            <a:srgbClr val="000000"/>
          </a:solidFill>
          <a:latin typeface="+mn-lt"/>
          <a:ea typeface="+mn-ea"/>
          <a:cs typeface="+mn-cs"/>
        </a:defRPr>
      </a:lvl3pPr>
      <a:lvl4pPr marL="1727200" indent="-215900" algn="l" defTabSz="457200" rtl="0" eaLnBrk="1" fontAlgn="base" hangingPunct="1">
        <a:lnSpc>
          <a:spcPct val="124000"/>
        </a:lnSpc>
        <a:spcBef>
          <a:spcPct val="0"/>
        </a:spcBef>
        <a:spcAft>
          <a:spcPts val="575"/>
        </a:spcAft>
        <a:buClr>
          <a:srgbClr val="000000"/>
        </a:buClr>
        <a:buSzPct val="75000"/>
        <a:buFont typeface="Symbol" charset="2"/>
        <a:buChar char=""/>
        <a:defRPr sz="2000" kern="1200">
          <a:solidFill>
            <a:srgbClr val="000000"/>
          </a:solidFill>
          <a:latin typeface="+mn-lt"/>
          <a:ea typeface="+mn-ea"/>
          <a:cs typeface="+mn-cs"/>
        </a:defRPr>
      </a:lvl4pPr>
      <a:lvl5pPr marL="2159000" indent="-215900" algn="l" defTabSz="457200" rtl="0" eaLnBrk="1" fontAlgn="base" hangingPunct="1">
        <a:lnSpc>
          <a:spcPct val="124000"/>
        </a:lnSpc>
        <a:spcBef>
          <a:spcPct val="0"/>
        </a:spcBef>
        <a:spcAft>
          <a:spcPts val="288"/>
        </a:spcAft>
        <a:buClr>
          <a:srgbClr val="000000"/>
        </a:buClr>
        <a:buSzPct val="45000"/>
        <a:buFont typeface="Wingdings" charset="2"/>
        <a:buChar char=""/>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7"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chart" Target="../charts/chart3.xml"/><Relationship Id="rId5" Type="http://schemas.openxmlformats.org/officeDocument/2006/relationships/chart" Target="../charts/char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04800" y="23526836"/>
            <a:ext cx="12039600" cy="1169840"/>
          </a:xfrm>
          <a:prstGeom prst="rect">
            <a:avLst/>
          </a:prstGeom>
        </p:spPr>
      </p:pic>
      <p:sp>
        <p:nvSpPr>
          <p:cNvPr id="4" name="TextBox 3"/>
          <p:cNvSpPr txBox="1"/>
          <p:nvPr/>
        </p:nvSpPr>
        <p:spPr>
          <a:xfrm>
            <a:off x="28079272" y="26360239"/>
            <a:ext cx="2476928" cy="855619"/>
          </a:xfrm>
          <a:prstGeom prst="rect">
            <a:avLst/>
          </a:prstGeom>
          <a:noFill/>
        </p:spPr>
        <p:txBody>
          <a:bodyPr wrap="square" rtlCol="0">
            <a:spAutoFit/>
          </a:bodyPr>
          <a:lstStyle/>
          <a:p>
            <a:r>
              <a:rPr lang="en-US" sz="4000" dirty="0" err="1">
                <a:latin typeface="Segoe UI" panose="020B0502040204020203" pitchFamily="34" charset="0"/>
                <a:cs typeface="Segoe UI" panose="020B0502040204020203" pitchFamily="34" charset="0"/>
              </a:rPr>
              <a:t>b</a:t>
            </a:r>
            <a:r>
              <a:rPr lang="en-US" sz="4000" dirty="0" err="1" smtClean="0">
                <a:latin typeface="Segoe UI" panose="020B0502040204020203" pitchFamily="34" charset="0"/>
                <a:cs typeface="Segoe UI" panose="020B0502040204020203" pitchFamily="34" charset="0"/>
              </a:rPr>
              <a:t>u.edu</a:t>
            </a:r>
            <a:r>
              <a:rPr lang="en-US" sz="4000" dirty="0" smtClean="0">
                <a:latin typeface="Segoe UI" panose="020B0502040204020203" pitchFamily="34" charset="0"/>
                <a:cs typeface="Segoe UI" panose="020B0502040204020203" pitchFamily="34" charset="0"/>
              </a:rPr>
              <a:t>/cs</a:t>
            </a:r>
            <a:endParaRPr lang="en-US" sz="4000" dirty="0">
              <a:latin typeface="Segoe UI" panose="020B0502040204020203" pitchFamily="34" charset="0"/>
              <a:cs typeface="Segoe UI" panose="020B0502040204020203" pitchFamily="34" charset="0"/>
            </a:endParaRPr>
          </a:p>
        </p:txBody>
      </p:sp>
      <p:grpSp>
        <p:nvGrpSpPr>
          <p:cNvPr id="6" name="Group 5"/>
          <p:cNvGrpSpPr/>
          <p:nvPr/>
        </p:nvGrpSpPr>
        <p:grpSpPr>
          <a:xfrm>
            <a:off x="30556200" y="26265254"/>
            <a:ext cx="2036954" cy="1075143"/>
            <a:chOff x="5222240" y="4864670"/>
            <a:chExt cx="1767332" cy="910336"/>
          </a:xfrm>
        </p:grpSpPr>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9012" y="4986528"/>
              <a:ext cx="670560" cy="67056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22240" y="4864670"/>
              <a:ext cx="910336" cy="910336"/>
            </a:xfrm>
            <a:prstGeom prst="rect">
              <a:avLst/>
            </a:prstGeom>
          </p:spPr>
        </p:pic>
      </p:grpSp>
      <p:sp>
        <p:nvSpPr>
          <p:cNvPr id="10" name="TextBox 9"/>
          <p:cNvSpPr txBox="1"/>
          <p:nvPr/>
        </p:nvSpPr>
        <p:spPr>
          <a:xfrm>
            <a:off x="32782055" y="26360239"/>
            <a:ext cx="3496864" cy="855619"/>
          </a:xfrm>
          <a:prstGeom prst="rect">
            <a:avLst/>
          </a:prstGeom>
          <a:noFill/>
        </p:spPr>
        <p:txBody>
          <a:bodyPr wrap="square" rtlCol="0">
            <a:spAutoFit/>
          </a:bodyPr>
          <a:lstStyle/>
          <a:p>
            <a:r>
              <a:rPr lang="en-US" sz="4000" dirty="0">
                <a:latin typeface="Segoe UI" panose="020B0502040204020203" pitchFamily="34" charset="0"/>
                <a:cs typeface="Segoe UI" panose="020B0502040204020203" pitchFamily="34" charset="0"/>
              </a:rPr>
              <a:t>@</a:t>
            </a:r>
            <a:r>
              <a:rPr lang="en-US" sz="4000" dirty="0" err="1" smtClean="0">
                <a:latin typeface="Segoe UI" panose="020B0502040204020203" pitchFamily="34" charset="0"/>
                <a:cs typeface="Segoe UI" panose="020B0502040204020203" pitchFamily="34" charset="0"/>
              </a:rPr>
              <a:t>BUCompSci</a:t>
            </a:r>
            <a:endParaRPr lang="en-US" sz="4000" dirty="0">
              <a:latin typeface="Segoe UI" panose="020B0502040204020203" pitchFamily="34" charset="0"/>
              <a:cs typeface="Segoe UI" panose="020B0502040204020203" pitchFamily="34" charset="0"/>
            </a:endParaRPr>
          </a:p>
        </p:txBody>
      </p:sp>
      <p:sp>
        <p:nvSpPr>
          <p:cNvPr id="2" name="TextBox 1"/>
          <p:cNvSpPr txBox="1"/>
          <p:nvPr/>
        </p:nvSpPr>
        <p:spPr>
          <a:xfrm>
            <a:off x="919148" y="563434"/>
            <a:ext cx="23666504" cy="1924245"/>
          </a:xfrm>
          <a:prstGeom prst="rect">
            <a:avLst/>
          </a:prstGeom>
          <a:noFill/>
        </p:spPr>
        <p:txBody>
          <a:bodyPr wrap="square" rtlCol="0">
            <a:spAutoFit/>
          </a:bodyPr>
          <a:lstStyle/>
          <a:p>
            <a:r>
              <a:rPr lang="en-US" sz="9600" dirty="0" smtClean="0">
                <a:solidFill>
                  <a:srgbClr val="C00000"/>
                </a:solidFill>
                <a:latin typeface="Segoe UI" panose="020B0502040204020203" pitchFamily="34" charset="0"/>
                <a:cs typeface="Segoe UI" panose="020B0502040204020203" pitchFamily="34" charset="0"/>
              </a:rPr>
              <a:t> Shedding Light on Crime in Boston</a:t>
            </a:r>
            <a:endParaRPr lang="en-US" sz="9600" dirty="0">
              <a:solidFill>
                <a:srgbClr val="C00000"/>
              </a:solidFill>
              <a:latin typeface="Segoe UI" panose="020B0502040204020203" pitchFamily="34" charset="0"/>
              <a:cs typeface="Segoe UI" panose="020B0502040204020203" pitchFamily="34" charset="0"/>
            </a:endParaRPr>
          </a:p>
        </p:txBody>
      </p:sp>
      <p:sp>
        <p:nvSpPr>
          <p:cNvPr id="11" name="TextBox 10"/>
          <p:cNvSpPr txBox="1"/>
          <p:nvPr/>
        </p:nvSpPr>
        <p:spPr>
          <a:xfrm>
            <a:off x="990600" y="2888266"/>
            <a:ext cx="12281297" cy="1237262"/>
          </a:xfrm>
          <a:prstGeom prst="rect">
            <a:avLst/>
          </a:prstGeom>
          <a:solidFill>
            <a:schemeClr val="bg2">
              <a:lumMod val="50000"/>
            </a:schemeClr>
          </a:solidFill>
        </p:spPr>
        <p:txBody>
          <a:bodyPr wrap="square" rtlCol="0">
            <a:spAutoFit/>
          </a:bodyPr>
          <a:lstStyle/>
          <a:p>
            <a:pPr algn="ctr"/>
            <a:r>
              <a:rPr lang="en-US" sz="6000" dirty="0" smtClean="0">
                <a:solidFill>
                  <a:schemeClr val="bg1"/>
                </a:solidFill>
                <a:latin typeface="Segoe UI" panose="020B0502040204020203" pitchFamily="34" charset="0"/>
                <a:cs typeface="Segoe UI" panose="020B0502040204020203" pitchFamily="34" charset="0"/>
              </a:rPr>
              <a:t>Motivation</a:t>
            </a:r>
            <a:endParaRPr lang="en-US" sz="7200" dirty="0">
              <a:solidFill>
                <a:schemeClr val="bg1"/>
              </a:solidFill>
              <a:latin typeface="Segoe UI" panose="020B0502040204020203" pitchFamily="34" charset="0"/>
              <a:cs typeface="Segoe UI" panose="020B0502040204020203" pitchFamily="34" charset="0"/>
            </a:endParaRPr>
          </a:p>
        </p:txBody>
      </p:sp>
      <p:sp>
        <p:nvSpPr>
          <p:cNvPr id="5" name="TextBox 4"/>
          <p:cNvSpPr txBox="1"/>
          <p:nvPr/>
        </p:nvSpPr>
        <p:spPr>
          <a:xfrm>
            <a:off x="978566" y="4385256"/>
            <a:ext cx="12293331" cy="5588196"/>
          </a:xfrm>
          <a:prstGeom prst="rect">
            <a:avLst/>
          </a:prstGeom>
          <a:noFill/>
        </p:spPr>
        <p:txBody>
          <a:bodyPr wrap="square" rtlCol="0">
            <a:spAutoFit/>
          </a:bodyPr>
          <a:lstStyle/>
          <a:p>
            <a:r>
              <a:rPr lang="en-US" sz="3600" dirty="0">
                <a:latin typeface="Segoe UI" panose="020B0502040204020203" pitchFamily="34" charset="0"/>
                <a:cs typeface="Segoe UI" panose="020B0502040204020203" pitchFamily="34" charset="0"/>
              </a:rPr>
              <a:t>What makes some Boston neighborhoods safer than other? What can the city of Boston do to help reduce crime rates? </a:t>
            </a:r>
            <a:r>
              <a:rPr lang="en-US" sz="3600" dirty="0" smtClean="0">
                <a:latin typeface="Segoe UI" panose="020B0502040204020203" pitchFamily="34" charset="0"/>
                <a:cs typeface="Segoe UI" panose="020B0502040204020203" pitchFamily="34" charset="0"/>
              </a:rPr>
              <a:t>Since there are many factors influencing crime, we chose to focus on those which can be most easily controlled, such as infrastructure and placement of safety resources. We </a:t>
            </a:r>
            <a:r>
              <a:rPr lang="en-US" sz="3600" dirty="0">
                <a:latin typeface="Segoe UI" panose="020B0502040204020203" pitchFamily="34" charset="0"/>
                <a:cs typeface="Segoe UI" panose="020B0502040204020203" pitchFamily="34" charset="0"/>
              </a:rPr>
              <a:t>hope to answer these questions by </a:t>
            </a:r>
            <a:r>
              <a:rPr lang="en-US" sz="3600" dirty="0" smtClean="0">
                <a:latin typeface="Segoe UI" panose="020B0502040204020203" pitchFamily="34" charset="0"/>
                <a:cs typeface="Segoe UI" panose="020B0502040204020203" pitchFamily="34" charset="0"/>
              </a:rPr>
              <a:t>(1) analyzing the relationship between street lights and crime incidence, and (2) determining potential optimal locations for night patrols. </a:t>
            </a:r>
            <a:endParaRPr lang="en-US" sz="3600" dirty="0">
              <a:latin typeface="Segoe UI" panose="020B0502040204020203" pitchFamily="34" charset="0"/>
              <a:cs typeface="Segoe UI" panose="020B0502040204020203" pitchFamily="34" charset="0"/>
            </a:endParaRPr>
          </a:p>
        </p:txBody>
      </p:sp>
      <p:sp>
        <p:nvSpPr>
          <p:cNvPr id="12" name="TextBox 11"/>
          <p:cNvSpPr txBox="1"/>
          <p:nvPr/>
        </p:nvSpPr>
        <p:spPr>
          <a:xfrm>
            <a:off x="990600" y="10433193"/>
            <a:ext cx="11991136" cy="1237262"/>
          </a:xfrm>
          <a:prstGeom prst="rect">
            <a:avLst/>
          </a:prstGeom>
          <a:solidFill>
            <a:schemeClr val="bg2">
              <a:lumMod val="50000"/>
            </a:schemeClr>
          </a:solidFill>
        </p:spPr>
        <p:txBody>
          <a:bodyPr wrap="square" rtlCol="0">
            <a:spAutoFit/>
          </a:bodyPr>
          <a:lstStyle/>
          <a:p>
            <a:pPr algn="ctr"/>
            <a:r>
              <a:rPr lang="en-US" sz="6000" dirty="0" smtClean="0">
                <a:solidFill>
                  <a:schemeClr val="bg1"/>
                </a:solidFill>
                <a:latin typeface="Segoe UI" panose="020B0502040204020203" pitchFamily="34" charset="0"/>
                <a:cs typeface="Segoe UI" panose="020B0502040204020203" pitchFamily="34" charset="0"/>
              </a:rPr>
              <a:t>Datasets</a:t>
            </a:r>
            <a:endParaRPr lang="en-US" sz="6000" dirty="0">
              <a:solidFill>
                <a:schemeClr val="bg1"/>
              </a:solidFill>
              <a:latin typeface="Segoe UI" panose="020B0502040204020203" pitchFamily="34" charset="0"/>
              <a:cs typeface="Segoe UI" panose="020B0502040204020203" pitchFamily="34" charset="0"/>
            </a:endParaRPr>
          </a:p>
        </p:txBody>
      </p:sp>
      <p:sp>
        <p:nvSpPr>
          <p:cNvPr id="13" name="TextBox 12"/>
          <p:cNvSpPr txBox="1"/>
          <p:nvPr/>
        </p:nvSpPr>
        <p:spPr>
          <a:xfrm>
            <a:off x="1104900" y="14725042"/>
            <a:ext cx="11876836" cy="3527248"/>
          </a:xfrm>
          <a:prstGeom prst="rect">
            <a:avLst/>
          </a:prstGeom>
          <a:noFill/>
        </p:spPr>
        <p:txBody>
          <a:bodyPr wrap="square" numCol="1" rtlCol="0">
            <a:spAutoFit/>
          </a:bodyPr>
          <a:lstStyle/>
          <a:p>
            <a:r>
              <a:rPr lang="en-US" sz="3600" b="1" dirty="0" smtClean="0">
                <a:latin typeface="Segoe UI" panose="020B0502040204020203" pitchFamily="34" charset="0"/>
                <a:cs typeface="Segoe UI" panose="020B0502040204020203" pitchFamily="34" charset="0"/>
              </a:rPr>
              <a:t>Initial </a:t>
            </a:r>
            <a:r>
              <a:rPr lang="en-US" sz="3600" b="1" dirty="0" smtClean="0">
                <a:latin typeface="Segoe UI" panose="020B0502040204020203" pitchFamily="34" charset="0"/>
                <a:cs typeface="Segoe UI" panose="020B0502040204020203" pitchFamily="34" charset="0"/>
              </a:rPr>
              <a:t>Transformations: </a:t>
            </a:r>
            <a:endParaRPr lang="en-US" sz="3600" dirty="0">
              <a:latin typeface="Segoe UI" panose="020B0502040204020203" pitchFamily="34" charset="0"/>
              <a:cs typeface="Segoe UI" panose="020B0502040204020203" pitchFamily="34" charset="0"/>
            </a:endParaRPr>
          </a:p>
          <a:p>
            <a:pPr marL="571500" indent="-571500">
              <a:buFont typeface="Arial" panose="020B0604020202020204" pitchFamily="34" charset="0"/>
              <a:buChar char="•"/>
            </a:pPr>
            <a:r>
              <a:rPr lang="en-US" sz="3600" dirty="0" smtClean="0">
                <a:latin typeface="Segoe UI" panose="020B0502040204020203" pitchFamily="34" charset="0"/>
                <a:cs typeface="Segoe UI" panose="020B0502040204020203" pitchFamily="34" charset="0"/>
              </a:rPr>
              <a:t>Assign each crime incident to a geo location based on the street on which it occurred</a:t>
            </a:r>
          </a:p>
          <a:p>
            <a:pPr marL="571500" indent="-571500">
              <a:buFont typeface="Arial" panose="020B0604020202020204" pitchFamily="34" charset="0"/>
              <a:buChar char="•"/>
            </a:pPr>
            <a:r>
              <a:rPr lang="en-US" sz="3600" dirty="0" smtClean="0">
                <a:latin typeface="Segoe UI" panose="020B0502040204020203" pitchFamily="34" charset="0"/>
                <a:cs typeface="Segoe UI" panose="020B0502040204020203" pitchFamily="34" charset="0"/>
              </a:rPr>
              <a:t>Aggregate crime and streetlight data to the neighborhood level based on geo location</a:t>
            </a:r>
          </a:p>
        </p:txBody>
      </p:sp>
      <p:sp>
        <p:nvSpPr>
          <p:cNvPr id="18" name="TextBox 17"/>
          <p:cNvSpPr txBox="1"/>
          <p:nvPr/>
        </p:nvSpPr>
        <p:spPr>
          <a:xfrm>
            <a:off x="14401800" y="2886899"/>
            <a:ext cx="21107400" cy="1237262"/>
          </a:xfrm>
          <a:prstGeom prst="rect">
            <a:avLst/>
          </a:prstGeom>
          <a:solidFill>
            <a:schemeClr val="bg2">
              <a:lumMod val="50000"/>
            </a:schemeClr>
          </a:solidFill>
        </p:spPr>
        <p:txBody>
          <a:bodyPr wrap="square" rtlCol="0">
            <a:spAutoFit/>
          </a:bodyPr>
          <a:lstStyle/>
          <a:p>
            <a:pPr algn="ctr"/>
            <a:r>
              <a:rPr lang="en-US" sz="6000" dirty="0" smtClean="0">
                <a:solidFill>
                  <a:schemeClr val="bg1"/>
                </a:solidFill>
                <a:latin typeface="Segoe UI" panose="020B0502040204020203" pitchFamily="34" charset="0"/>
                <a:cs typeface="Segoe UI" panose="020B0502040204020203" pitchFamily="34" charset="0"/>
              </a:rPr>
              <a:t>Problem: Light and Crime</a:t>
            </a:r>
            <a:endParaRPr lang="en-US" sz="7200" dirty="0">
              <a:solidFill>
                <a:schemeClr val="bg1"/>
              </a:solidFill>
              <a:latin typeface="Segoe UI" panose="020B0502040204020203" pitchFamily="34" charset="0"/>
              <a:cs typeface="Segoe UI" panose="020B0502040204020203" pitchFamily="34" charset="0"/>
            </a:endParaRPr>
          </a:p>
        </p:txBody>
      </p:sp>
      <p:sp>
        <p:nvSpPr>
          <p:cNvPr id="19" name="TextBox 18"/>
          <p:cNvSpPr txBox="1"/>
          <p:nvPr/>
        </p:nvSpPr>
        <p:spPr>
          <a:xfrm>
            <a:off x="14431880" y="4672382"/>
            <a:ext cx="10744200" cy="8336128"/>
          </a:xfrm>
          <a:prstGeom prst="rect">
            <a:avLst/>
          </a:prstGeom>
          <a:noFill/>
        </p:spPr>
        <p:txBody>
          <a:bodyPr wrap="square" rtlCol="0">
            <a:spAutoFit/>
          </a:bodyPr>
          <a:lstStyle/>
          <a:p>
            <a:r>
              <a:rPr lang="en-US" sz="3600" b="1" dirty="0" smtClean="0">
                <a:latin typeface="Segoe UI" panose="020B0502040204020203" pitchFamily="34" charset="0"/>
                <a:cs typeface="Segoe UI" panose="020B0502040204020203" pitchFamily="34" charset="0"/>
              </a:rPr>
              <a:t>Question: </a:t>
            </a:r>
            <a:r>
              <a:rPr lang="en-US" sz="3600" dirty="0" smtClean="0">
                <a:latin typeface="Segoe UI" panose="020B0502040204020203" pitchFamily="34" charset="0"/>
                <a:cs typeface="Segoe UI" panose="020B0502040204020203" pitchFamily="34" charset="0"/>
              </a:rPr>
              <a:t>Is there a correlation between increased outdoor lighting and crime?</a:t>
            </a:r>
            <a:endParaRPr lang="en-US" sz="3600" b="1" dirty="0" smtClean="0">
              <a:latin typeface="Segoe UI" panose="020B0502040204020203" pitchFamily="34" charset="0"/>
              <a:cs typeface="Segoe UI" panose="020B0502040204020203" pitchFamily="34" charset="0"/>
            </a:endParaRPr>
          </a:p>
          <a:p>
            <a:r>
              <a:rPr lang="en-US" sz="3600" b="1" dirty="0" smtClean="0">
                <a:latin typeface="Segoe UI" panose="020B0502040204020203" pitchFamily="34" charset="0"/>
                <a:cs typeface="Segoe UI" panose="020B0502040204020203" pitchFamily="34" charset="0"/>
              </a:rPr>
              <a:t>Method: </a:t>
            </a:r>
            <a:r>
              <a:rPr lang="en-US" sz="3600" dirty="0" smtClean="0">
                <a:latin typeface="Segoe UI" panose="020B0502040204020203" pitchFamily="34" charset="0"/>
                <a:cs typeface="Segoe UI" panose="020B0502040204020203" pitchFamily="34" charset="0"/>
              </a:rPr>
              <a:t>We ran a correlation between the number of streetlights and the number of crimes reported in each Boston neighborhood. </a:t>
            </a:r>
            <a:endParaRPr lang="en-US" sz="3600" b="1" dirty="0" smtClean="0">
              <a:latin typeface="Segoe UI" panose="020B0502040204020203" pitchFamily="34" charset="0"/>
              <a:cs typeface="Segoe UI" panose="020B0502040204020203" pitchFamily="34" charset="0"/>
            </a:endParaRPr>
          </a:p>
          <a:p>
            <a:r>
              <a:rPr lang="en-US" sz="3600" b="1" dirty="0" smtClean="0">
                <a:latin typeface="Segoe UI" panose="020B0502040204020203" pitchFamily="34" charset="0"/>
                <a:cs typeface="Segoe UI" panose="020B0502040204020203" pitchFamily="34" charset="0"/>
              </a:rPr>
              <a:t>Results: </a:t>
            </a:r>
            <a:r>
              <a:rPr lang="en-US" sz="3600" dirty="0" smtClean="0">
                <a:latin typeface="Segoe UI" panose="020B0502040204020203" pitchFamily="34" charset="0"/>
                <a:cs typeface="Segoe UI" panose="020B0502040204020203" pitchFamily="34" charset="0"/>
              </a:rPr>
              <a:t>correlation coefficient = +0.9375</a:t>
            </a:r>
          </a:p>
          <a:p>
            <a:r>
              <a:rPr lang="en-US" sz="3600" b="1" dirty="0" smtClean="0">
                <a:latin typeface="Segoe UI" panose="020B0502040204020203" pitchFamily="34" charset="0"/>
                <a:cs typeface="Segoe UI" panose="020B0502040204020203" pitchFamily="34" charset="0"/>
              </a:rPr>
              <a:t>Conclusion: </a:t>
            </a:r>
            <a:r>
              <a:rPr lang="en-US" sz="3600" dirty="0" smtClean="0">
                <a:latin typeface="Segoe UI" panose="020B0502040204020203" pitchFamily="34" charset="0"/>
                <a:cs typeface="Segoe UI" panose="020B0502040204020203" pitchFamily="34" charset="0"/>
              </a:rPr>
              <a:t>Our results suggest a positive correlation between number of streetlights and the number of crimes in a neighborhood. Since we did consider factors such as size of neighborhood, we cannot reasonably conclude increasing outdoor light has any effect on crime rates.</a:t>
            </a:r>
            <a:endParaRPr lang="en-US" sz="3600" b="1" dirty="0">
              <a:latin typeface="Segoe UI" panose="020B0502040204020203" pitchFamily="34" charset="0"/>
              <a:cs typeface="Segoe UI" panose="020B0502040204020203" pitchFamily="34" charset="0"/>
            </a:endParaRPr>
          </a:p>
        </p:txBody>
      </p:sp>
      <p:sp>
        <p:nvSpPr>
          <p:cNvPr id="20" name="TextBox 19"/>
          <p:cNvSpPr txBox="1"/>
          <p:nvPr/>
        </p:nvSpPr>
        <p:spPr>
          <a:xfrm>
            <a:off x="1074420" y="18667018"/>
            <a:ext cx="11907316" cy="1122743"/>
          </a:xfrm>
          <a:prstGeom prst="rect">
            <a:avLst/>
          </a:prstGeom>
          <a:solidFill>
            <a:srgbClr val="404040"/>
          </a:solidFill>
        </p:spPr>
        <p:txBody>
          <a:bodyPr wrap="square" rtlCol="0">
            <a:spAutoFit/>
          </a:bodyPr>
          <a:lstStyle/>
          <a:p>
            <a:pPr algn="ctr"/>
            <a:r>
              <a:rPr lang="en-US" sz="5400" dirty="0" smtClean="0">
                <a:solidFill>
                  <a:schemeClr val="bg1"/>
                </a:solidFill>
                <a:latin typeface="Segoe UI" panose="020B0502040204020203" pitchFamily="34" charset="0"/>
                <a:cs typeface="Segoe UI" panose="020B0502040204020203" pitchFamily="34" charset="0"/>
              </a:rPr>
              <a:t>Future Work</a:t>
            </a:r>
            <a:endParaRPr lang="en-US" sz="6600" dirty="0">
              <a:solidFill>
                <a:schemeClr val="bg1"/>
              </a:solidFill>
              <a:latin typeface="Segoe UI" panose="020B0502040204020203" pitchFamily="34" charset="0"/>
              <a:cs typeface="Segoe UI" panose="020B0502040204020203" pitchFamily="34" charset="0"/>
            </a:endParaRPr>
          </a:p>
        </p:txBody>
      </p:sp>
      <p:sp>
        <p:nvSpPr>
          <p:cNvPr id="23" name="TextBox 22"/>
          <p:cNvSpPr txBox="1"/>
          <p:nvPr/>
        </p:nvSpPr>
        <p:spPr>
          <a:xfrm>
            <a:off x="14431879" y="15615018"/>
            <a:ext cx="10744201" cy="9842951"/>
          </a:xfrm>
          <a:prstGeom prst="rect">
            <a:avLst/>
          </a:prstGeom>
          <a:noFill/>
        </p:spPr>
        <p:txBody>
          <a:bodyPr wrap="square" rtlCol="0">
            <a:spAutoFit/>
          </a:bodyPr>
          <a:lstStyle/>
          <a:p>
            <a:r>
              <a:rPr lang="en-US" sz="3650" b="1" dirty="0" smtClean="0">
                <a:latin typeface="Segoe UI" panose="020B0502040204020203" pitchFamily="34" charset="0"/>
                <a:cs typeface="Segoe UI" panose="020B0502040204020203" pitchFamily="34" charset="0"/>
              </a:rPr>
              <a:t>Question: </a:t>
            </a:r>
            <a:r>
              <a:rPr lang="en-US" sz="3650" dirty="0" smtClean="0">
                <a:latin typeface="Segoe UI" panose="020B0502040204020203" pitchFamily="34" charset="0"/>
                <a:cs typeface="Segoe UI" panose="020B0502040204020203" pitchFamily="34" charset="0"/>
              </a:rPr>
              <a:t>Where can we optimally place patrol cars so that every street is covered within a specified distance?</a:t>
            </a:r>
            <a:endParaRPr lang="en-US" sz="3650" b="1" dirty="0" smtClean="0">
              <a:latin typeface="Segoe UI" panose="020B0502040204020203" pitchFamily="34" charset="0"/>
              <a:cs typeface="Segoe UI" panose="020B0502040204020203" pitchFamily="34" charset="0"/>
            </a:endParaRPr>
          </a:p>
          <a:p>
            <a:r>
              <a:rPr lang="en-US" sz="3650" b="1" dirty="0" smtClean="0">
                <a:latin typeface="Segoe UI" panose="020B0502040204020203" pitchFamily="34" charset="0"/>
                <a:cs typeface="Segoe UI" panose="020B0502040204020203" pitchFamily="34" charset="0"/>
              </a:rPr>
              <a:t>Method</a:t>
            </a:r>
            <a:r>
              <a:rPr lang="en-US" sz="3650" b="1" dirty="0" smtClean="0">
                <a:latin typeface="Segoe UI" panose="020B0502040204020203" pitchFamily="34" charset="0"/>
                <a:cs typeface="Segoe UI" panose="020B0502040204020203" pitchFamily="34" charset="0"/>
              </a:rPr>
              <a:t>:</a:t>
            </a:r>
            <a:r>
              <a:rPr lang="en-US" sz="3650" dirty="0" smtClean="0">
                <a:latin typeface="Segoe UI" panose="020B0502040204020203" pitchFamily="34" charset="0"/>
                <a:cs typeface="Segoe UI" panose="020B0502040204020203" pitchFamily="34" charset="0"/>
              </a:rPr>
              <a:t> Using z3 Constraint Satisfaction, we determined a model that for each neighborhood, tells us the minimum </a:t>
            </a:r>
            <a:r>
              <a:rPr lang="en-US" sz="3650" dirty="0">
                <a:latin typeface="Segoe UI" panose="020B0502040204020203" pitchFamily="34" charset="0"/>
                <a:cs typeface="Segoe UI" panose="020B0502040204020203" pitchFamily="34" charset="0"/>
              </a:rPr>
              <a:t>number of night patrols needed </a:t>
            </a:r>
            <a:r>
              <a:rPr lang="en-US" sz="3650" dirty="0" smtClean="0">
                <a:latin typeface="Segoe UI" panose="020B0502040204020203" pitchFamily="34" charset="0"/>
                <a:cs typeface="Segoe UI" panose="020B0502040204020203" pitchFamily="34" charset="0"/>
              </a:rPr>
              <a:t>such </a:t>
            </a:r>
            <a:r>
              <a:rPr lang="en-US" sz="3650" dirty="0">
                <a:latin typeface="Segoe UI" panose="020B0502040204020203" pitchFamily="34" charset="0"/>
                <a:cs typeface="Segoe UI" panose="020B0502040204020203" pitchFamily="34" charset="0"/>
              </a:rPr>
              <a:t>that every street </a:t>
            </a:r>
            <a:r>
              <a:rPr lang="en-US" sz="3650" dirty="0" smtClean="0">
                <a:latin typeface="Segoe UI" panose="020B0502040204020203" pitchFamily="34" charset="0"/>
                <a:cs typeface="Segoe UI" panose="020B0502040204020203" pitchFamily="34" charset="0"/>
              </a:rPr>
              <a:t>where a crime occurred will </a:t>
            </a:r>
            <a:r>
              <a:rPr lang="en-US" sz="3650" dirty="0">
                <a:latin typeface="Segoe UI" panose="020B0502040204020203" pitchFamily="34" charset="0"/>
                <a:cs typeface="Segoe UI" panose="020B0502040204020203" pitchFamily="34" charset="0"/>
              </a:rPr>
              <a:t>be </a:t>
            </a:r>
            <a:r>
              <a:rPr lang="en-US" sz="3650" dirty="0" smtClean="0">
                <a:latin typeface="Segoe UI" panose="020B0502040204020203" pitchFamily="34" charset="0"/>
                <a:cs typeface="Segoe UI" panose="020B0502040204020203" pitchFamily="34" charset="0"/>
              </a:rPr>
              <a:t>covered.</a:t>
            </a:r>
          </a:p>
          <a:p>
            <a:r>
              <a:rPr lang="en-US" sz="3650" b="1" dirty="0" smtClean="0">
                <a:latin typeface="Segoe UI" panose="020B0502040204020203" pitchFamily="34" charset="0"/>
                <a:cs typeface="Segoe UI" panose="020B0502040204020203" pitchFamily="34" charset="0"/>
              </a:rPr>
              <a:t>Results: </a:t>
            </a:r>
            <a:r>
              <a:rPr lang="en-US" sz="3650" dirty="0" smtClean="0">
                <a:latin typeface="Segoe UI" panose="020B0502040204020203" pitchFamily="34" charset="0"/>
                <a:cs typeface="Segoe UI" panose="020B0502040204020203" pitchFamily="34" charset="0"/>
              </a:rPr>
              <a:t>(see map) Optimal </a:t>
            </a:r>
            <a:r>
              <a:rPr lang="en-US" sz="3650" dirty="0" smtClean="0">
                <a:latin typeface="Segoe UI" panose="020B0502040204020203" pitchFamily="34" charset="0"/>
                <a:cs typeface="Segoe UI" panose="020B0502040204020203" pitchFamily="34" charset="0"/>
              </a:rPr>
              <a:t>patrol placement </a:t>
            </a:r>
            <a:r>
              <a:rPr lang="en-US" sz="3650" dirty="0" smtClean="0">
                <a:latin typeface="Segoe UI" panose="020B0502040204020203" pitchFamily="34" charset="0"/>
                <a:cs typeface="Segoe UI" panose="020B0502040204020203" pitchFamily="34" charset="0"/>
              </a:rPr>
              <a:t>at </a:t>
            </a:r>
            <a:r>
              <a:rPr lang="en-US" sz="3650" dirty="0" smtClean="0">
                <a:latin typeface="Segoe UI" panose="020B0502040204020203" pitchFamily="34" charset="0"/>
                <a:cs typeface="Segoe UI" panose="020B0502040204020203" pitchFamily="34" charset="0"/>
              </a:rPr>
              <a:t>600ft </a:t>
            </a:r>
            <a:endParaRPr lang="en-US" sz="3650" dirty="0" smtClean="0">
              <a:latin typeface="Segoe UI" panose="020B0502040204020203" pitchFamily="34" charset="0"/>
              <a:cs typeface="Segoe UI" panose="020B0502040204020203" pitchFamily="34" charset="0"/>
            </a:endParaRPr>
          </a:p>
          <a:p>
            <a:r>
              <a:rPr lang="en-US" sz="3650" b="1" dirty="0" smtClean="0">
                <a:latin typeface="Segoe UI" panose="020B0502040204020203" pitchFamily="34" charset="0"/>
                <a:cs typeface="Segoe UI" panose="020B0502040204020203" pitchFamily="34" charset="0"/>
              </a:rPr>
              <a:t>Conclusion</a:t>
            </a:r>
            <a:r>
              <a:rPr lang="en-US" sz="3650" b="1" dirty="0" smtClean="0">
                <a:latin typeface="Segoe UI" panose="020B0502040204020203" pitchFamily="34" charset="0"/>
                <a:cs typeface="Segoe UI" panose="020B0502040204020203" pitchFamily="34" charset="0"/>
              </a:rPr>
              <a:t>: </a:t>
            </a:r>
            <a:r>
              <a:rPr lang="en-US" sz="3650" dirty="0" smtClean="0">
                <a:latin typeface="Segoe UI" panose="020B0502040204020203" pitchFamily="34" charset="0"/>
                <a:cs typeface="Segoe UI" panose="020B0502040204020203" pitchFamily="34" charset="0"/>
              </a:rPr>
              <a:t>The city of Boston can keep streets safer by intelligently placing patrols so that streets where crimes occur are covered within a certain number of feet. </a:t>
            </a:r>
            <a:endParaRPr lang="en-US" sz="3650" b="1" dirty="0">
              <a:latin typeface="Segoe UI" panose="020B0502040204020203" pitchFamily="34" charset="0"/>
              <a:cs typeface="Segoe UI" panose="020B0502040204020203" pitchFamily="34" charset="0"/>
            </a:endParaRPr>
          </a:p>
        </p:txBody>
      </p:sp>
      <p:pic>
        <p:nvPicPr>
          <p:cNvPr id="21" name="Picture 20"/>
          <p:cNvPicPr>
            <a:picLocks noChangeAspect="1"/>
          </p:cNvPicPr>
          <p:nvPr/>
        </p:nvPicPr>
        <p:blipFill rotWithShape="1">
          <a:blip r:embed="rId6"/>
          <a:srcRect l="24250" t="22001" r="31750" b="17110"/>
          <a:stretch/>
        </p:blipFill>
        <p:spPr>
          <a:xfrm>
            <a:off x="26250558" y="15946203"/>
            <a:ext cx="9258642" cy="7207012"/>
          </a:xfrm>
          <a:prstGeom prst="rect">
            <a:avLst/>
          </a:prstGeom>
        </p:spPr>
      </p:pic>
      <p:graphicFrame>
        <p:nvGraphicFramePr>
          <p:cNvPr id="25" name="Chart 24"/>
          <p:cNvGraphicFramePr>
            <a:graphicFrameLocks/>
          </p:cNvGraphicFramePr>
          <p:nvPr>
            <p:extLst>
              <p:ext uri="{D42A27DB-BD31-4B8C-83A1-F6EECF244321}">
                <p14:modId xmlns:p14="http://schemas.microsoft.com/office/powerpoint/2010/main" val="1127056750"/>
              </p:ext>
            </p:extLst>
          </p:nvPr>
        </p:nvGraphicFramePr>
        <p:xfrm>
          <a:off x="26144768" y="4841618"/>
          <a:ext cx="9538097" cy="7897562"/>
        </p:xfrm>
        <a:graphic>
          <a:graphicData uri="http://schemas.openxmlformats.org/drawingml/2006/chart">
            <c:chart xmlns:c="http://schemas.openxmlformats.org/drawingml/2006/chart" xmlns:r="http://schemas.openxmlformats.org/officeDocument/2006/relationships" r:id="rId7"/>
          </a:graphicData>
        </a:graphic>
      </p:graphicFrame>
      <p:sp>
        <p:nvSpPr>
          <p:cNvPr id="27" name="TextBox 26"/>
          <p:cNvSpPr txBox="1"/>
          <p:nvPr/>
        </p:nvSpPr>
        <p:spPr>
          <a:xfrm>
            <a:off x="29317736" y="193051"/>
            <a:ext cx="6225402" cy="2382191"/>
          </a:xfrm>
          <a:prstGeom prst="rect">
            <a:avLst/>
          </a:prstGeom>
          <a:noFill/>
        </p:spPr>
        <p:txBody>
          <a:bodyPr wrap="square" rtlCol="0">
            <a:spAutoFit/>
          </a:bodyPr>
          <a:lstStyle/>
          <a:p>
            <a:pPr algn="r"/>
            <a:r>
              <a:rPr lang="en-US" sz="4000" smtClean="0">
                <a:solidFill>
                  <a:srgbClr val="C00000"/>
                </a:solidFill>
              </a:rPr>
              <a:t> Janell Chen</a:t>
            </a:r>
          </a:p>
          <a:p>
            <a:pPr algn="r"/>
            <a:r>
              <a:rPr lang="en-US" sz="4000" smtClean="0">
                <a:solidFill>
                  <a:srgbClr val="C00000"/>
                </a:solidFill>
              </a:rPr>
              <a:t>Rebecca Stiffelman</a:t>
            </a:r>
          </a:p>
          <a:p>
            <a:pPr algn="r"/>
            <a:r>
              <a:rPr lang="en-US" sz="4000" smtClean="0">
                <a:solidFill>
                  <a:srgbClr val="C00000"/>
                </a:solidFill>
              </a:rPr>
              <a:t>Yash Bavishi</a:t>
            </a:r>
            <a:endParaRPr lang="en-US" sz="4000" dirty="0">
              <a:solidFill>
                <a:srgbClr val="C00000"/>
              </a:solidFill>
            </a:endParaRPr>
          </a:p>
        </p:txBody>
      </p:sp>
      <p:sp>
        <p:nvSpPr>
          <p:cNvPr id="14" name="Rectangle 13"/>
          <p:cNvSpPr/>
          <p:nvPr/>
        </p:nvSpPr>
        <p:spPr bwMode="auto">
          <a:xfrm>
            <a:off x="14431879" y="14034585"/>
            <a:ext cx="21107400" cy="1237262"/>
          </a:xfrm>
          <a:prstGeom prst="rect">
            <a:avLst/>
          </a:prstGeom>
          <a:solidFill>
            <a:srgbClr val="404040"/>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lvl="0" algn="ctr"/>
            <a:r>
              <a:rPr lang="en-US" sz="5400" dirty="0">
                <a:solidFill>
                  <a:srgbClr val="FFFFFF"/>
                </a:solidFill>
                <a:latin typeface="Segoe UI" panose="020B0502040204020203" pitchFamily="34" charset="0"/>
                <a:cs typeface="Segoe UI" panose="020B0502040204020203" pitchFamily="34" charset="0"/>
              </a:rPr>
              <a:t>Solution: Optimized Patrol Locations</a:t>
            </a:r>
          </a:p>
        </p:txBody>
      </p:sp>
      <p:sp>
        <p:nvSpPr>
          <p:cNvPr id="16" name="Rectangle 15"/>
          <p:cNvSpPr/>
          <p:nvPr/>
        </p:nvSpPr>
        <p:spPr>
          <a:xfrm>
            <a:off x="1104900" y="12858145"/>
            <a:ext cx="12801600" cy="1466299"/>
          </a:xfrm>
          <a:prstGeom prst="rect">
            <a:avLst/>
          </a:prstGeom>
        </p:spPr>
        <p:txBody>
          <a:bodyPr wrap="square" numCol="1">
            <a:spAutoFit/>
          </a:bodyPr>
          <a:lstStyle/>
          <a:p>
            <a:pPr marL="571500" lvl="0" indent="-571500">
              <a:buFont typeface="Courier New" panose="02070309020205020404" pitchFamily="49" charset="0"/>
              <a:buChar char="o"/>
            </a:pPr>
            <a:r>
              <a:rPr lang="en-US" sz="3600" dirty="0" smtClean="0">
                <a:solidFill>
                  <a:srgbClr val="000000"/>
                </a:solidFill>
                <a:latin typeface="Segoe UI" panose="020B0502040204020203" pitchFamily="34" charset="0"/>
                <a:cs typeface="Segoe UI" panose="020B0502040204020203" pitchFamily="34" charset="0"/>
              </a:rPr>
              <a:t>Boston </a:t>
            </a:r>
            <a:r>
              <a:rPr lang="en-US" sz="3600" dirty="0">
                <a:solidFill>
                  <a:srgbClr val="000000"/>
                </a:solidFill>
                <a:latin typeface="Segoe UI" panose="020B0502040204020203" pitchFamily="34" charset="0"/>
                <a:cs typeface="Segoe UI" panose="020B0502040204020203" pitchFamily="34" charset="0"/>
              </a:rPr>
              <a:t>Neighborhoods</a:t>
            </a:r>
          </a:p>
          <a:p>
            <a:pPr marL="571500" lvl="0" indent="-571500">
              <a:buFont typeface="Courier New" panose="02070309020205020404" pitchFamily="49" charset="0"/>
              <a:buChar char="o"/>
            </a:pPr>
            <a:r>
              <a:rPr lang="en-US" sz="3600" dirty="0">
                <a:solidFill>
                  <a:srgbClr val="000000"/>
                </a:solidFill>
                <a:latin typeface="Segoe UI" panose="020B0502040204020203" pitchFamily="34" charset="0"/>
                <a:cs typeface="Segoe UI" panose="020B0502040204020203" pitchFamily="34" charset="0"/>
              </a:rPr>
              <a:t>Boston Street </a:t>
            </a:r>
            <a:r>
              <a:rPr lang="en-US" sz="3600" dirty="0" smtClean="0">
                <a:solidFill>
                  <a:srgbClr val="000000"/>
                </a:solidFill>
                <a:latin typeface="Segoe UI" panose="020B0502040204020203" pitchFamily="34" charset="0"/>
                <a:cs typeface="Segoe UI" panose="020B0502040204020203" pitchFamily="34" charset="0"/>
              </a:rPr>
              <a:t>Segments</a:t>
            </a:r>
            <a:endParaRPr lang="en-US" sz="3600" dirty="0">
              <a:solidFill>
                <a:srgbClr val="000000"/>
              </a:solidFill>
              <a:latin typeface="Segoe UI" panose="020B0502040204020203" pitchFamily="34" charset="0"/>
              <a:cs typeface="Segoe UI" panose="020B0502040204020203" pitchFamily="34" charset="0"/>
            </a:endParaRPr>
          </a:p>
        </p:txBody>
      </p:sp>
      <p:sp>
        <p:nvSpPr>
          <p:cNvPr id="24" name="Rectangle 23"/>
          <p:cNvSpPr/>
          <p:nvPr/>
        </p:nvSpPr>
        <p:spPr>
          <a:xfrm>
            <a:off x="7385383" y="12779473"/>
            <a:ext cx="18288000" cy="1466299"/>
          </a:xfrm>
          <a:prstGeom prst="rect">
            <a:avLst/>
          </a:prstGeom>
        </p:spPr>
        <p:txBody>
          <a:bodyPr>
            <a:spAutoFit/>
          </a:bodyPr>
          <a:lstStyle/>
          <a:p>
            <a:pPr marL="571500" lvl="0" indent="-571500">
              <a:buFont typeface="Courier New" panose="02070309020205020404" pitchFamily="49" charset="0"/>
              <a:buChar char="o"/>
            </a:pPr>
            <a:r>
              <a:rPr lang="en-US" sz="3600" dirty="0">
                <a:solidFill>
                  <a:srgbClr val="000000"/>
                </a:solidFill>
                <a:latin typeface="Segoe UI" panose="020B0502040204020203" pitchFamily="34" charset="0"/>
                <a:cs typeface="Segoe UI" panose="020B0502040204020203" pitchFamily="34" charset="0"/>
              </a:rPr>
              <a:t>Streetlight Locations</a:t>
            </a:r>
          </a:p>
          <a:p>
            <a:pPr marL="571500" lvl="0" indent="-571500">
              <a:buFont typeface="Courier New" panose="02070309020205020404" pitchFamily="49" charset="0"/>
              <a:buChar char="o"/>
            </a:pPr>
            <a:r>
              <a:rPr lang="en-US" sz="3600" dirty="0">
                <a:solidFill>
                  <a:srgbClr val="000000"/>
                </a:solidFill>
                <a:latin typeface="Segoe UI" panose="020B0502040204020203" pitchFamily="34" charset="0"/>
                <a:cs typeface="Segoe UI" panose="020B0502040204020203" pitchFamily="34" charset="0"/>
              </a:rPr>
              <a:t>Crime Incident Reports</a:t>
            </a:r>
            <a:endParaRPr lang="en-US" sz="3600" dirty="0">
              <a:solidFill>
                <a:srgbClr val="000000"/>
              </a:solidFill>
              <a:latin typeface="Segoe UI" panose="020B0502040204020203" pitchFamily="34" charset="0"/>
              <a:cs typeface="Segoe UI" panose="020B0502040204020203" pitchFamily="34" charset="0"/>
            </a:endParaRPr>
          </a:p>
        </p:txBody>
      </p:sp>
      <p:sp>
        <p:nvSpPr>
          <p:cNvPr id="29" name="Rectangle 28"/>
          <p:cNvSpPr/>
          <p:nvPr/>
        </p:nvSpPr>
        <p:spPr>
          <a:xfrm>
            <a:off x="998220" y="12079206"/>
            <a:ext cx="5033173" cy="779316"/>
          </a:xfrm>
          <a:prstGeom prst="rect">
            <a:avLst/>
          </a:prstGeom>
        </p:spPr>
        <p:txBody>
          <a:bodyPr wrap="none">
            <a:spAutoFit/>
          </a:bodyPr>
          <a:lstStyle/>
          <a:p>
            <a:pPr lvl="0"/>
            <a:r>
              <a:rPr lang="en-US" sz="3600" b="1" dirty="0" smtClean="0">
                <a:solidFill>
                  <a:srgbClr val="000000"/>
                </a:solidFill>
                <a:latin typeface="Segoe UI" panose="020B0502040204020203" pitchFamily="34" charset="0"/>
                <a:cs typeface="Segoe UI" panose="020B0502040204020203" pitchFamily="34" charset="0"/>
              </a:rPr>
              <a:t>Source: </a:t>
            </a:r>
            <a:r>
              <a:rPr lang="en-US" sz="3600" dirty="0" smtClean="0">
                <a:solidFill>
                  <a:srgbClr val="000000"/>
                </a:solidFill>
                <a:latin typeface="Segoe UI" panose="020B0502040204020203" pitchFamily="34" charset="0"/>
                <a:cs typeface="Segoe UI" panose="020B0502040204020203" pitchFamily="34" charset="0"/>
              </a:rPr>
              <a:t>Analyze Boston</a:t>
            </a:r>
            <a:endParaRPr lang="en-US" sz="3600" dirty="0">
              <a:solidFill>
                <a:srgbClr val="000000"/>
              </a:solidFill>
              <a:latin typeface="Segoe UI" panose="020B0502040204020203" pitchFamily="34" charset="0"/>
              <a:cs typeface="Segoe UI" panose="020B0502040204020203" pitchFamily="34" charset="0"/>
            </a:endParaRPr>
          </a:p>
        </p:txBody>
      </p:sp>
      <p:sp>
        <p:nvSpPr>
          <p:cNvPr id="30" name="TextBox 29"/>
          <p:cNvSpPr txBox="1"/>
          <p:nvPr/>
        </p:nvSpPr>
        <p:spPr>
          <a:xfrm>
            <a:off x="1120140" y="20128508"/>
            <a:ext cx="12293331" cy="4214231"/>
          </a:xfrm>
          <a:prstGeom prst="rect">
            <a:avLst/>
          </a:prstGeom>
          <a:noFill/>
        </p:spPr>
        <p:txBody>
          <a:bodyPr wrap="square" rtlCol="0">
            <a:spAutoFit/>
          </a:bodyPr>
          <a:lstStyle/>
          <a:p>
            <a:r>
              <a:rPr lang="en-US" sz="3600" dirty="0" smtClean="0">
                <a:latin typeface="Segoe UI" panose="020B0502040204020203" pitchFamily="34" charset="0"/>
                <a:cs typeface="Segoe UI" panose="020B0502040204020203" pitchFamily="34" charset="0"/>
              </a:rPr>
              <a:t>In order to improve coverage of crimes, we could explore more factors that affect crime incidence such as economic conditions and proximity to public transport. Understanding the relationship between these factors and crime rates could help us determine more intelligent locations to place patrols or other safety resources. </a:t>
            </a:r>
            <a:endParaRPr lang="en-US" sz="36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8843627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048000" y="5143500"/>
            <a:ext cx="14401800" cy="8101013"/>
          </a:xfrm>
          <a:prstGeom prst="rect">
            <a:avLst/>
          </a:prstGeom>
        </p:spPr>
      </p:pic>
      <p:pic>
        <p:nvPicPr>
          <p:cNvPr id="4" name="Picture 3"/>
          <p:cNvPicPr>
            <a:picLocks noChangeAspect="1"/>
          </p:cNvPicPr>
          <p:nvPr/>
        </p:nvPicPr>
        <p:blipFill>
          <a:blip r:embed="rId3"/>
          <a:stretch>
            <a:fillRect/>
          </a:stretch>
        </p:blipFill>
        <p:spPr>
          <a:xfrm>
            <a:off x="18440400" y="5357813"/>
            <a:ext cx="14020800" cy="7886700"/>
          </a:xfrm>
          <a:prstGeom prst="rect">
            <a:avLst/>
          </a:prstGeom>
        </p:spPr>
      </p:pic>
      <p:pic>
        <p:nvPicPr>
          <p:cNvPr id="2" name="Picture 1"/>
          <p:cNvPicPr>
            <a:picLocks noChangeAspect="1"/>
          </p:cNvPicPr>
          <p:nvPr/>
        </p:nvPicPr>
        <p:blipFill rotWithShape="1">
          <a:blip r:embed="rId4"/>
          <a:srcRect l="24250" t="22001" r="31750" b="17110"/>
          <a:stretch/>
        </p:blipFill>
        <p:spPr>
          <a:xfrm>
            <a:off x="7315200" y="13261138"/>
            <a:ext cx="10820400" cy="8422698"/>
          </a:xfrm>
          <a:prstGeom prst="rect">
            <a:avLst/>
          </a:prstGeom>
        </p:spPr>
      </p:pic>
      <p:graphicFrame>
        <p:nvGraphicFramePr>
          <p:cNvPr id="5" name="Chart 4"/>
          <p:cNvGraphicFramePr>
            <a:graphicFrameLocks/>
          </p:cNvGraphicFramePr>
          <p:nvPr>
            <p:extLst>
              <p:ext uri="{D42A27DB-BD31-4B8C-83A1-F6EECF244321}">
                <p14:modId xmlns:p14="http://schemas.microsoft.com/office/powerpoint/2010/main" val="3544262479"/>
              </p:ext>
            </p:extLst>
          </p:nvPr>
        </p:nvGraphicFramePr>
        <p:xfrm>
          <a:off x="15741252" y="11837192"/>
          <a:ext cx="12681348" cy="949880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 name="Chart 5"/>
          <p:cNvGraphicFramePr>
            <a:graphicFrameLocks/>
          </p:cNvGraphicFramePr>
          <p:nvPr>
            <p:extLst>
              <p:ext uri="{D42A27DB-BD31-4B8C-83A1-F6EECF244321}">
                <p14:modId xmlns:p14="http://schemas.microsoft.com/office/powerpoint/2010/main" val="4210809450"/>
              </p:ext>
            </p:extLst>
          </p:nvPr>
        </p:nvGraphicFramePr>
        <p:xfrm>
          <a:off x="10057550" y="8427640"/>
          <a:ext cx="16460900" cy="1057672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8661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048000" y="5143500"/>
            <a:ext cx="30480000" cy="17145000"/>
          </a:xfrm>
          <a:prstGeom prst="rect">
            <a:avLst/>
          </a:prstGeom>
        </p:spPr>
      </p:pic>
    </p:spTree>
    <p:extLst>
      <p:ext uri="{BB962C8B-B14F-4D97-AF65-F5344CB8AC3E}">
        <p14:creationId xmlns:p14="http://schemas.microsoft.com/office/powerpoint/2010/main" val="3454797321"/>
      </p:ext>
    </p:extLst>
  </p:cSld>
  <p:clrMapOvr>
    <a:masterClrMapping/>
  </p:clrMapOvr>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124000"/>
          </a:lnSpc>
          <a:spcBef>
            <a:spcPct val="0"/>
          </a:spcBef>
          <a:spcAft>
            <a:spcPct val="0"/>
          </a:spcAft>
          <a:buClr>
            <a:srgbClr val="000000"/>
          </a:buClr>
          <a:buSzPct val="45000"/>
          <a:buFont typeface="Wingdings" charset="2"/>
          <a:buNone/>
          <a:tabLst/>
          <a:defRPr kumimoji="0" lang="en-US" altLang="x-none" sz="1800" b="0" i="0" u="none" strike="noStrike" cap="none" normalizeH="0" baseline="0">
            <a:ln>
              <a:noFill/>
            </a:ln>
            <a:effectLst/>
            <a:latin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124000"/>
          </a:lnSpc>
          <a:spcBef>
            <a:spcPct val="0"/>
          </a:spcBef>
          <a:spcAft>
            <a:spcPct val="0"/>
          </a:spcAft>
          <a:buClr>
            <a:srgbClr val="000000"/>
          </a:buClr>
          <a:buSzPct val="45000"/>
          <a:buFont typeface="Wingdings" charset="2"/>
          <a:buNone/>
          <a:tabLst/>
          <a:defRPr kumimoji="0" lang="en-US" altLang="x-none" sz="1800" b="0" i="0" u="none" strike="noStrike" cap="none" normalizeH="0" baseline="0">
            <a:ln>
              <a:noFill/>
            </a:ln>
            <a:effectLst/>
            <a:latin typeface="Arial"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poster_template_Powerpoint(1)</Template>
  <TotalTime>3154</TotalTime>
  <Words>431</Words>
  <Application>Microsoft Office PowerPoint</Application>
  <PresentationFormat>Custom</PresentationFormat>
  <Paragraphs>39</Paragraphs>
  <Slides>3</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vt:i4>
      </vt:variant>
    </vt:vector>
  </HeadingPairs>
  <TitlesOfParts>
    <vt:vector size="12" baseType="lpstr">
      <vt:lpstr>Arial</vt:lpstr>
      <vt:lpstr>Courier New</vt:lpstr>
      <vt:lpstr>DejaVu Sans</vt:lpstr>
      <vt:lpstr>Nimbus Roman No9 L</vt:lpstr>
      <vt:lpstr>Segoe UI</vt:lpstr>
      <vt:lpstr>Symbol</vt:lpstr>
      <vt:lpstr>Times New Roman</vt:lpstr>
      <vt:lpstr>Wingdings</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Devits</dc:creator>
  <cp:lastModifiedBy>Rebecca Stiffelman</cp:lastModifiedBy>
  <cp:revision>59</cp:revision>
  <dcterms:created xsi:type="dcterms:W3CDTF">2017-02-02T20:14:35Z</dcterms:created>
  <dcterms:modified xsi:type="dcterms:W3CDTF">2018-04-29T22:03:16Z</dcterms:modified>
</cp:coreProperties>
</file>

<file path=docProps/thumbnail.jpeg>
</file>